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2" r:id="rId1"/>
  </p:sldMasterIdLst>
  <p:notesMasterIdLst>
    <p:notesMasterId r:id="rId76"/>
  </p:notesMasterIdLst>
  <p:sldIdLst>
    <p:sldId id="256" r:id="rId2"/>
    <p:sldId id="341" r:id="rId3"/>
    <p:sldId id="342" r:id="rId4"/>
    <p:sldId id="343" r:id="rId5"/>
    <p:sldId id="257" r:id="rId6"/>
    <p:sldId id="258" r:id="rId7"/>
    <p:sldId id="259" r:id="rId8"/>
    <p:sldId id="260" r:id="rId9"/>
    <p:sldId id="261" r:id="rId10"/>
    <p:sldId id="262" r:id="rId11"/>
    <p:sldId id="263" r:id="rId12"/>
    <p:sldId id="264" r:id="rId13"/>
    <p:sldId id="265" r:id="rId14"/>
    <p:sldId id="266" r:id="rId15"/>
    <p:sldId id="268" r:id="rId16"/>
    <p:sldId id="269" r:id="rId17"/>
    <p:sldId id="270" r:id="rId18"/>
    <p:sldId id="271" r:id="rId19"/>
    <p:sldId id="272" r:id="rId20"/>
    <p:sldId id="273" r:id="rId21"/>
    <p:sldId id="274" r:id="rId22"/>
    <p:sldId id="310" r:id="rId23"/>
    <p:sldId id="311" r:id="rId24"/>
    <p:sldId id="312" r:id="rId25"/>
    <p:sldId id="314" r:id="rId26"/>
    <p:sldId id="275" r:id="rId27"/>
    <p:sldId id="276" r:id="rId28"/>
    <p:sldId id="277" r:id="rId29"/>
    <p:sldId id="278" r:id="rId30"/>
    <p:sldId id="313" r:id="rId31"/>
    <p:sldId id="279" r:id="rId32"/>
    <p:sldId id="280" r:id="rId33"/>
    <p:sldId id="281" r:id="rId34"/>
    <p:sldId id="282" r:id="rId35"/>
    <p:sldId id="283" r:id="rId36"/>
    <p:sldId id="315" r:id="rId37"/>
    <p:sldId id="316" r:id="rId38"/>
    <p:sldId id="296" r:id="rId39"/>
    <p:sldId id="297" r:id="rId40"/>
    <p:sldId id="298" r:id="rId41"/>
    <p:sldId id="317" r:id="rId42"/>
    <p:sldId id="267" r:id="rId43"/>
    <p:sldId id="284" r:id="rId44"/>
    <p:sldId id="339" r:id="rId45"/>
    <p:sldId id="340" r:id="rId46"/>
    <p:sldId id="318" r:id="rId47"/>
    <p:sldId id="319" r:id="rId48"/>
    <p:sldId id="320" r:id="rId49"/>
    <p:sldId id="321" r:id="rId50"/>
    <p:sldId id="322" r:id="rId51"/>
    <p:sldId id="323" r:id="rId52"/>
    <p:sldId id="324" r:id="rId53"/>
    <p:sldId id="325" r:id="rId54"/>
    <p:sldId id="326" r:id="rId55"/>
    <p:sldId id="327" r:id="rId56"/>
    <p:sldId id="328" r:id="rId57"/>
    <p:sldId id="329" r:id="rId58"/>
    <p:sldId id="330" r:id="rId59"/>
    <p:sldId id="331" r:id="rId60"/>
    <p:sldId id="332" r:id="rId61"/>
    <p:sldId id="333" r:id="rId62"/>
    <p:sldId id="334" r:id="rId63"/>
    <p:sldId id="335" r:id="rId64"/>
    <p:sldId id="336" r:id="rId65"/>
    <p:sldId id="337" r:id="rId66"/>
    <p:sldId id="338" r:id="rId67"/>
    <p:sldId id="304" r:id="rId68"/>
    <p:sldId id="292" r:id="rId69"/>
    <p:sldId id="293" r:id="rId70"/>
    <p:sldId id="294" r:id="rId71"/>
    <p:sldId id="306" r:id="rId72"/>
    <p:sldId id="307" r:id="rId73"/>
    <p:sldId id="308" r:id="rId74"/>
    <p:sldId id="295" r:id="rId75"/>
  </p:sldIdLst>
  <p:sldSz cx="9144000" cy="6858000" type="screen4x3"/>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09" d="100"/>
          <a:sy n="109" d="100"/>
        </p:scale>
        <p:origin x="1668" y="114"/>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16" Type="http://schemas.openxmlformats.org/officeDocument/2006/relationships/slide" Target="slides/slide1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theme" Target="theme/theme1.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notesMaster" Target="notesMasters/notesMaster1.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29" Type="http://schemas.openxmlformats.org/officeDocument/2006/relationships/slide" Target="slides/slide2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Üstbilgi Yer Tutucusu"/>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tr-TR"/>
          </a:p>
        </p:txBody>
      </p:sp>
      <p:sp>
        <p:nvSpPr>
          <p:cNvPr id="3" name="2 Veri Yer Tutucusu"/>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FE4FF35-7E7E-4150-8460-03C6965AD6CE}" type="datetimeFigureOut">
              <a:rPr lang="tr-TR" smtClean="0"/>
              <a:pPr/>
              <a:t>14.06.2019</a:t>
            </a:fld>
            <a:endParaRPr lang="tr-TR"/>
          </a:p>
        </p:txBody>
      </p:sp>
      <p:sp>
        <p:nvSpPr>
          <p:cNvPr id="4" name="3 Slayt Görüntüsü Yer Tutucusu"/>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tr-TR"/>
          </a:p>
        </p:txBody>
      </p:sp>
      <p:sp>
        <p:nvSpPr>
          <p:cNvPr id="5" name="4 Not Yer Tutucusu"/>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6" name="5 Altbilgi Yer Tutucusu"/>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tr-TR"/>
          </a:p>
        </p:txBody>
      </p:sp>
      <p:sp>
        <p:nvSpPr>
          <p:cNvPr id="7" name="6 Slayt Numarası Yer Tutucusu"/>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24AB7E0-D90B-4FAE-99D0-48F1D1A2F51C}" type="slidenum">
              <a:rPr lang="tr-TR" smtClean="0"/>
              <a:pPr/>
              <a:t>‹#›</a:t>
            </a:fld>
            <a:endParaRPr lang="tr-TR"/>
          </a:p>
        </p:txBody>
      </p:sp>
    </p:spTree>
    <p:extLst>
      <p:ext uri="{BB962C8B-B14F-4D97-AF65-F5344CB8AC3E}">
        <p14:creationId xmlns:p14="http://schemas.microsoft.com/office/powerpoint/2010/main" val="108998832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1 Slayt Görüntüsü Yer Tutucusu"/>
          <p:cNvSpPr>
            <a:spLocks noGrp="1" noRot="1" noChangeAspect="1" noTextEdit="1"/>
          </p:cNvSpPr>
          <p:nvPr>
            <p:ph type="sldImg"/>
          </p:nvPr>
        </p:nvSpPr>
        <p:spPr bwMode="auto">
          <a:noFill/>
          <a:ln>
            <a:solidFill>
              <a:srgbClr val="000000"/>
            </a:solidFill>
            <a:miter lim="800000"/>
            <a:headEnd/>
            <a:tailEnd/>
          </a:ln>
        </p:spPr>
      </p:sp>
      <p:sp>
        <p:nvSpPr>
          <p:cNvPr id="69635" name="2 Not Yer Tutucusu"/>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tr-TR" smtClean="0"/>
          </a:p>
        </p:txBody>
      </p:sp>
      <p:sp>
        <p:nvSpPr>
          <p:cNvPr id="4" name="3 Slayt Numarası Yer Tutucusu"/>
          <p:cNvSpPr>
            <a:spLocks noGrp="1"/>
          </p:cNvSpPr>
          <p:nvPr>
            <p:ph type="sldNum" sz="quarter" idx="5"/>
          </p:nvPr>
        </p:nvSpPr>
        <p:spPr/>
        <p:txBody>
          <a:bodyPr/>
          <a:lstStyle/>
          <a:p>
            <a:pPr>
              <a:defRPr/>
            </a:pPr>
            <a:fld id="{D5D7FB67-BE7A-41AD-BDA0-F68B94AA0BC0}" type="slidenum">
              <a:rPr lang="tr-TR"/>
              <a:pPr>
                <a:defRPr/>
              </a:pPr>
              <a:t>15</a:t>
            </a:fld>
            <a:endParaRPr lang="tr-TR"/>
          </a:p>
        </p:txBody>
      </p:sp>
    </p:spTree>
    <p:extLst>
      <p:ext uri="{BB962C8B-B14F-4D97-AF65-F5344CB8AC3E}">
        <p14:creationId xmlns:p14="http://schemas.microsoft.com/office/powerpoint/2010/main" val="230023619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1 Slayt Görüntüsü Yer Tutucusu"/>
          <p:cNvSpPr>
            <a:spLocks noGrp="1" noRot="1" noChangeAspect="1" noTextEdit="1"/>
          </p:cNvSpPr>
          <p:nvPr>
            <p:ph type="sldImg"/>
          </p:nvPr>
        </p:nvSpPr>
        <p:spPr bwMode="auto">
          <a:noFill/>
          <a:ln>
            <a:solidFill>
              <a:srgbClr val="000000"/>
            </a:solidFill>
            <a:miter lim="800000"/>
            <a:headEnd/>
            <a:tailEnd/>
          </a:ln>
        </p:spPr>
      </p:sp>
      <p:sp>
        <p:nvSpPr>
          <p:cNvPr id="78851" name="2 Not Yer Tutucusu"/>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tr-TR" smtClean="0"/>
          </a:p>
        </p:txBody>
      </p:sp>
      <p:sp>
        <p:nvSpPr>
          <p:cNvPr id="4" name="3 Slayt Numarası Yer Tutucusu"/>
          <p:cNvSpPr>
            <a:spLocks noGrp="1"/>
          </p:cNvSpPr>
          <p:nvPr>
            <p:ph type="sldNum" sz="quarter" idx="5"/>
          </p:nvPr>
        </p:nvSpPr>
        <p:spPr/>
        <p:txBody>
          <a:bodyPr/>
          <a:lstStyle/>
          <a:p>
            <a:pPr>
              <a:defRPr/>
            </a:pPr>
            <a:fld id="{AACFA584-F3E0-478B-A472-B13ED7AEEA76}" type="slidenum">
              <a:rPr lang="tr-TR"/>
              <a:pPr>
                <a:defRPr/>
              </a:pPr>
              <a:t>28</a:t>
            </a:fld>
            <a:endParaRPr lang="tr-TR"/>
          </a:p>
        </p:txBody>
      </p:sp>
    </p:spTree>
    <p:extLst>
      <p:ext uri="{BB962C8B-B14F-4D97-AF65-F5344CB8AC3E}">
        <p14:creationId xmlns:p14="http://schemas.microsoft.com/office/powerpoint/2010/main" val="189922454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1 Slayt Görüntüsü Yer Tutucusu"/>
          <p:cNvSpPr>
            <a:spLocks noGrp="1" noRot="1" noChangeAspect="1" noTextEdit="1"/>
          </p:cNvSpPr>
          <p:nvPr>
            <p:ph type="sldImg"/>
          </p:nvPr>
        </p:nvSpPr>
        <p:spPr bwMode="auto">
          <a:noFill/>
          <a:ln>
            <a:solidFill>
              <a:srgbClr val="000000"/>
            </a:solidFill>
            <a:miter lim="800000"/>
            <a:headEnd/>
            <a:tailEnd/>
          </a:ln>
        </p:spPr>
      </p:sp>
      <p:sp>
        <p:nvSpPr>
          <p:cNvPr id="79875" name="2 Not Yer Tutucusu"/>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tr-TR" smtClean="0"/>
          </a:p>
        </p:txBody>
      </p:sp>
      <p:sp>
        <p:nvSpPr>
          <p:cNvPr id="4" name="3 Slayt Numarası Yer Tutucusu"/>
          <p:cNvSpPr>
            <a:spLocks noGrp="1"/>
          </p:cNvSpPr>
          <p:nvPr>
            <p:ph type="sldNum" sz="quarter" idx="5"/>
          </p:nvPr>
        </p:nvSpPr>
        <p:spPr/>
        <p:txBody>
          <a:bodyPr/>
          <a:lstStyle/>
          <a:p>
            <a:pPr>
              <a:defRPr/>
            </a:pPr>
            <a:fld id="{2873249B-6F12-4BC9-921B-A0F0F0D50BC3}" type="slidenum">
              <a:rPr lang="tr-TR"/>
              <a:pPr>
                <a:defRPr/>
              </a:pPr>
              <a:t>29</a:t>
            </a:fld>
            <a:endParaRPr lang="tr-TR"/>
          </a:p>
        </p:txBody>
      </p:sp>
    </p:spTree>
    <p:extLst>
      <p:ext uri="{BB962C8B-B14F-4D97-AF65-F5344CB8AC3E}">
        <p14:creationId xmlns:p14="http://schemas.microsoft.com/office/powerpoint/2010/main" val="350438042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1 Slayt Görüntüsü Yer Tutucusu"/>
          <p:cNvSpPr>
            <a:spLocks noGrp="1" noRot="1" noChangeAspect="1" noTextEdit="1"/>
          </p:cNvSpPr>
          <p:nvPr>
            <p:ph type="sldImg"/>
          </p:nvPr>
        </p:nvSpPr>
        <p:spPr bwMode="auto">
          <a:noFill/>
          <a:ln>
            <a:solidFill>
              <a:srgbClr val="000000"/>
            </a:solidFill>
            <a:miter lim="800000"/>
            <a:headEnd/>
            <a:tailEnd/>
          </a:ln>
        </p:spPr>
      </p:sp>
      <p:sp>
        <p:nvSpPr>
          <p:cNvPr id="79875" name="2 Not Yer Tutucusu"/>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tr-TR" smtClean="0"/>
          </a:p>
        </p:txBody>
      </p:sp>
      <p:sp>
        <p:nvSpPr>
          <p:cNvPr id="4" name="3 Slayt Numarası Yer Tutucusu"/>
          <p:cNvSpPr>
            <a:spLocks noGrp="1"/>
          </p:cNvSpPr>
          <p:nvPr>
            <p:ph type="sldNum" sz="quarter" idx="5"/>
          </p:nvPr>
        </p:nvSpPr>
        <p:spPr/>
        <p:txBody>
          <a:bodyPr/>
          <a:lstStyle/>
          <a:p>
            <a:pPr>
              <a:defRPr/>
            </a:pPr>
            <a:fld id="{2873249B-6F12-4BC9-921B-A0F0F0D50BC3}" type="slidenum">
              <a:rPr lang="tr-TR"/>
              <a:pPr>
                <a:defRPr/>
              </a:pPr>
              <a:t>30</a:t>
            </a:fld>
            <a:endParaRPr lang="tr-TR"/>
          </a:p>
        </p:txBody>
      </p:sp>
    </p:spTree>
    <p:extLst>
      <p:ext uri="{BB962C8B-B14F-4D97-AF65-F5344CB8AC3E}">
        <p14:creationId xmlns:p14="http://schemas.microsoft.com/office/powerpoint/2010/main" val="371362317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1 Slayt Görüntüsü Yer Tutucusu"/>
          <p:cNvSpPr>
            <a:spLocks noGrp="1" noRot="1" noChangeAspect="1" noTextEdit="1"/>
          </p:cNvSpPr>
          <p:nvPr>
            <p:ph type="sldImg"/>
          </p:nvPr>
        </p:nvSpPr>
        <p:spPr bwMode="auto">
          <a:noFill/>
          <a:ln>
            <a:solidFill>
              <a:srgbClr val="000000"/>
            </a:solidFill>
            <a:miter lim="800000"/>
            <a:headEnd/>
            <a:tailEnd/>
          </a:ln>
        </p:spPr>
      </p:sp>
      <p:sp>
        <p:nvSpPr>
          <p:cNvPr id="80899" name="2 Not Yer Tutucusu"/>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tr-TR" smtClean="0"/>
          </a:p>
        </p:txBody>
      </p:sp>
      <p:sp>
        <p:nvSpPr>
          <p:cNvPr id="4" name="3 Slayt Numarası Yer Tutucusu"/>
          <p:cNvSpPr>
            <a:spLocks noGrp="1"/>
          </p:cNvSpPr>
          <p:nvPr>
            <p:ph type="sldNum" sz="quarter" idx="5"/>
          </p:nvPr>
        </p:nvSpPr>
        <p:spPr/>
        <p:txBody>
          <a:bodyPr/>
          <a:lstStyle/>
          <a:p>
            <a:pPr>
              <a:defRPr/>
            </a:pPr>
            <a:fld id="{BE4CE47C-E15D-450E-BE1C-3525761D984E}" type="slidenum">
              <a:rPr lang="tr-TR"/>
              <a:pPr>
                <a:defRPr/>
              </a:pPr>
              <a:t>31</a:t>
            </a:fld>
            <a:endParaRPr lang="tr-TR"/>
          </a:p>
        </p:txBody>
      </p:sp>
    </p:spTree>
    <p:extLst>
      <p:ext uri="{BB962C8B-B14F-4D97-AF65-F5344CB8AC3E}">
        <p14:creationId xmlns:p14="http://schemas.microsoft.com/office/powerpoint/2010/main" val="241836990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1 Slayt Görüntüsü Yer Tutucusu"/>
          <p:cNvSpPr>
            <a:spLocks noGrp="1" noRot="1" noChangeAspect="1" noTextEdit="1"/>
          </p:cNvSpPr>
          <p:nvPr>
            <p:ph type="sldImg"/>
          </p:nvPr>
        </p:nvSpPr>
        <p:spPr bwMode="auto">
          <a:noFill/>
          <a:ln>
            <a:solidFill>
              <a:srgbClr val="000000"/>
            </a:solidFill>
            <a:miter lim="800000"/>
            <a:headEnd/>
            <a:tailEnd/>
          </a:ln>
        </p:spPr>
      </p:sp>
      <p:sp>
        <p:nvSpPr>
          <p:cNvPr id="81923" name="2 Not Yer Tutucusu"/>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tr-TR" smtClean="0"/>
          </a:p>
        </p:txBody>
      </p:sp>
      <p:sp>
        <p:nvSpPr>
          <p:cNvPr id="4" name="3 Slayt Numarası Yer Tutucusu"/>
          <p:cNvSpPr>
            <a:spLocks noGrp="1"/>
          </p:cNvSpPr>
          <p:nvPr>
            <p:ph type="sldNum" sz="quarter" idx="5"/>
          </p:nvPr>
        </p:nvSpPr>
        <p:spPr/>
        <p:txBody>
          <a:bodyPr/>
          <a:lstStyle/>
          <a:p>
            <a:pPr>
              <a:defRPr/>
            </a:pPr>
            <a:fld id="{8AA8149D-B13F-41DB-BBDD-E59BA505EDFF}" type="slidenum">
              <a:rPr lang="tr-TR"/>
              <a:pPr>
                <a:defRPr/>
              </a:pPr>
              <a:t>32</a:t>
            </a:fld>
            <a:endParaRPr lang="tr-TR"/>
          </a:p>
        </p:txBody>
      </p:sp>
    </p:spTree>
    <p:extLst>
      <p:ext uri="{BB962C8B-B14F-4D97-AF65-F5344CB8AC3E}">
        <p14:creationId xmlns:p14="http://schemas.microsoft.com/office/powerpoint/2010/main" val="251864592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1 Slayt Görüntüsü Yer Tutucusu"/>
          <p:cNvSpPr>
            <a:spLocks noGrp="1" noRot="1" noChangeAspect="1" noTextEdit="1"/>
          </p:cNvSpPr>
          <p:nvPr>
            <p:ph type="sldImg"/>
          </p:nvPr>
        </p:nvSpPr>
        <p:spPr bwMode="auto">
          <a:noFill/>
          <a:ln>
            <a:solidFill>
              <a:srgbClr val="000000"/>
            </a:solidFill>
            <a:miter lim="800000"/>
            <a:headEnd/>
            <a:tailEnd/>
          </a:ln>
        </p:spPr>
      </p:sp>
      <p:sp>
        <p:nvSpPr>
          <p:cNvPr id="82947" name="2 Not Yer Tutucusu"/>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tr-TR" smtClean="0"/>
          </a:p>
        </p:txBody>
      </p:sp>
      <p:sp>
        <p:nvSpPr>
          <p:cNvPr id="4" name="3 Slayt Numarası Yer Tutucusu"/>
          <p:cNvSpPr>
            <a:spLocks noGrp="1"/>
          </p:cNvSpPr>
          <p:nvPr>
            <p:ph type="sldNum" sz="quarter" idx="5"/>
          </p:nvPr>
        </p:nvSpPr>
        <p:spPr/>
        <p:txBody>
          <a:bodyPr/>
          <a:lstStyle/>
          <a:p>
            <a:pPr>
              <a:defRPr/>
            </a:pPr>
            <a:fld id="{5E521128-D4CC-4EBC-AC4E-CC97724914BF}" type="slidenum">
              <a:rPr lang="tr-TR"/>
              <a:pPr>
                <a:defRPr/>
              </a:pPr>
              <a:t>33</a:t>
            </a:fld>
            <a:endParaRPr lang="tr-TR"/>
          </a:p>
        </p:txBody>
      </p:sp>
    </p:spTree>
    <p:extLst>
      <p:ext uri="{BB962C8B-B14F-4D97-AF65-F5344CB8AC3E}">
        <p14:creationId xmlns:p14="http://schemas.microsoft.com/office/powerpoint/2010/main" val="237303644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1 Slayt Görüntüsü Yer Tutucusu"/>
          <p:cNvSpPr>
            <a:spLocks noGrp="1" noRot="1" noChangeAspect="1" noTextEdit="1"/>
          </p:cNvSpPr>
          <p:nvPr>
            <p:ph type="sldImg"/>
          </p:nvPr>
        </p:nvSpPr>
        <p:spPr bwMode="auto">
          <a:noFill/>
          <a:ln>
            <a:solidFill>
              <a:srgbClr val="000000"/>
            </a:solidFill>
            <a:miter lim="800000"/>
            <a:headEnd/>
            <a:tailEnd/>
          </a:ln>
        </p:spPr>
      </p:sp>
      <p:sp>
        <p:nvSpPr>
          <p:cNvPr id="83971" name="2 Not Yer Tutucusu"/>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tr-TR" smtClean="0"/>
          </a:p>
        </p:txBody>
      </p:sp>
      <p:sp>
        <p:nvSpPr>
          <p:cNvPr id="4" name="3 Slayt Numarası Yer Tutucusu"/>
          <p:cNvSpPr>
            <a:spLocks noGrp="1"/>
          </p:cNvSpPr>
          <p:nvPr>
            <p:ph type="sldNum" sz="quarter" idx="5"/>
          </p:nvPr>
        </p:nvSpPr>
        <p:spPr/>
        <p:txBody>
          <a:bodyPr/>
          <a:lstStyle/>
          <a:p>
            <a:pPr>
              <a:defRPr/>
            </a:pPr>
            <a:fld id="{028CAD9B-40D6-4A11-8810-4DF6E69B4768}" type="slidenum">
              <a:rPr lang="tr-TR"/>
              <a:pPr>
                <a:defRPr/>
              </a:pPr>
              <a:t>34</a:t>
            </a:fld>
            <a:endParaRPr lang="tr-TR"/>
          </a:p>
        </p:txBody>
      </p:sp>
    </p:spTree>
    <p:extLst>
      <p:ext uri="{BB962C8B-B14F-4D97-AF65-F5344CB8AC3E}">
        <p14:creationId xmlns:p14="http://schemas.microsoft.com/office/powerpoint/2010/main" val="169975485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1 Slayt Görüntüsü Yer Tutucusu"/>
          <p:cNvSpPr>
            <a:spLocks noGrp="1" noRot="1" noChangeAspect="1" noTextEdit="1"/>
          </p:cNvSpPr>
          <p:nvPr>
            <p:ph type="sldImg"/>
          </p:nvPr>
        </p:nvSpPr>
        <p:spPr bwMode="auto">
          <a:noFill/>
          <a:ln>
            <a:solidFill>
              <a:srgbClr val="000000"/>
            </a:solidFill>
            <a:miter lim="800000"/>
            <a:headEnd/>
            <a:tailEnd/>
          </a:ln>
        </p:spPr>
      </p:sp>
      <p:sp>
        <p:nvSpPr>
          <p:cNvPr id="84995" name="2 Not Yer Tutucusu"/>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tr-TR" smtClean="0"/>
          </a:p>
        </p:txBody>
      </p:sp>
      <p:sp>
        <p:nvSpPr>
          <p:cNvPr id="4" name="3 Slayt Numarası Yer Tutucusu"/>
          <p:cNvSpPr>
            <a:spLocks noGrp="1"/>
          </p:cNvSpPr>
          <p:nvPr>
            <p:ph type="sldNum" sz="quarter" idx="5"/>
          </p:nvPr>
        </p:nvSpPr>
        <p:spPr/>
        <p:txBody>
          <a:bodyPr/>
          <a:lstStyle/>
          <a:p>
            <a:pPr>
              <a:defRPr/>
            </a:pPr>
            <a:fld id="{3D44DC78-3F8A-43A6-9EE9-8253D23DC5D3}" type="slidenum">
              <a:rPr lang="tr-TR"/>
              <a:pPr>
                <a:defRPr/>
              </a:pPr>
              <a:t>35</a:t>
            </a:fld>
            <a:endParaRPr lang="tr-TR"/>
          </a:p>
        </p:txBody>
      </p:sp>
    </p:spTree>
    <p:extLst>
      <p:ext uri="{BB962C8B-B14F-4D97-AF65-F5344CB8AC3E}">
        <p14:creationId xmlns:p14="http://schemas.microsoft.com/office/powerpoint/2010/main" val="201509522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1 Slayt Görüntüsü Yer Tutucusu"/>
          <p:cNvSpPr>
            <a:spLocks noGrp="1" noRot="1" noChangeAspect="1" noTextEdit="1"/>
          </p:cNvSpPr>
          <p:nvPr>
            <p:ph type="sldImg"/>
          </p:nvPr>
        </p:nvSpPr>
        <p:spPr bwMode="auto">
          <a:noFill/>
          <a:ln>
            <a:solidFill>
              <a:srgbClr val="000000"/>
            </a:solidFill>
            <a:miter lim="800000"/>
            <a:headEnd/>
            <a:tailEnd/>
          </a:ln>
        </p:spPr>
      </p:sp>
      <p:sp>
        <p:nvSpPr>
          <p:cNvPr id="86019" name="2 Not Yer Tutucusu"/>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tr-TR" smtClean="0"/>
          </a:p>
        </p:txBody>
      </p:sp>
      <p:sp>
        <p:nvSpPr>
          <p:cNvPr id="4" name="3 Slayt Numarası Yer Tutucusu"/>
          <p:cNvSpPr>
            <a:spLocks noGrp="1"/>
          </p:cNvSpPr>
          <p:nvPr>
            <p:ph type="sldNum" sz="quarter" idx="5"/>
          </p:nvPr>
        </p:nvSpPr>
        <p:spPr/>
        <p:txBody>
          <a:bodyPr/>
          <a:lstStyle/>
          <a:p>
            <a:pPr>
              <a:defRPr/>
            </a:pPr>
            <a:fld id="{10BB528E-AC00-46F9-B930-DF72895FBB09}" type="slidenum">
              <a:rPr lang="tr-TR"/>
              <a:pPr>
                <a:defRPr/>
              </a:pPr>
              <a:t>38</a:t>
            </a:fld>
            <a:endParaRPr lang="tr-TR"/>
          </a:p>
        </p:txBody>
      </p:sp>
    </p:spTree>
    <p:extLst>
      <p:ext uri="{BB962C8B-B14F-4D97-AF65-F5344CB8AC3E}">
        <p14:creationId xmlns:p14="http://schemas.microsoft.com/office/powerpoint/2010/main" val="342895751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1 Slayt Görüntüsü Yer Tutucusu"/>
          <p:cNvSpPr>
            <a:spLocks noGrp="1" noRot="1" noChangeAspect="1" noTextEdit="1"/>
          </p:cNvSpPr>
          <p:nvPr>
            <p:ph type="sldImg"/>
          </p:nvPr>
        </p:nvSpPr>
        <p:spPr bwMode="auto">
          <a:noFill/>
          <a:ln>
            <a:solidFill>
              <a:srgbClr val="000000"/>
            </a:solidFill>
            <a:miter lim="800000"/>
            <a:headEnd/>
            <a:tailEnd/>
          </a:ln>
        </p:spPr>
      </p:sp>
      <p:sp>
        <p:nvSpPr>
          <p:cNvPr id="87043" name="2 Not Yer Tutucusu"/>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tr-TR" smtClean="0"/>
          </a:p>
        </p:txBody>
      </p:sp>
      <p:sp>
        <p:nvSpPr>
          <p:cNvPr id="4" name="3 Slayt Numarası Yer Tutucusu"/>
          <p:cNvSpPr>
            <a:spLocks noGrp="1"/>
          </p:cNvSpPr>
          <p:nvPr>
            <p:ph type="sldNum" sz="quarter" idx="5"/>
          </p:nvPr>
        </p:nvSpPr>
        <p:spPr/>
        <p:txBody>
          <a:bodyPr/>
          <a:lstStyle/>
          <a:p>
            <a:pPr>
              <a:defRPr/>
            </a:pPr>
            <a:fld id="{C4814223-A724-494C-9D00-660E3A9BE701}" type="slidenum">
              <a:rPr lang="tr-TR"/>
              <a:pPr>
                <a:defRPr/>
              </a:pPr>
              <a:t>39</a:t>
            </a:fld>
            <a:endParaRPr lang="tr-TR"/>
          </a:p>
        </p:txBody>
      </p:sp>
    </p:spTree>
    <p:extLst>
      <p:ext uri="{BB962C8B-B14F-4D97-AF65-F5344CB8AC3E}">
        <p14:creationId xmlns:p14="http://schemas.microsoft.com/office/powerpoint/2010/main" val="361014993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1 Slayt Görüntüsü Yer Tutucusu"/>
          <p:cNvSpPr>
            <a:spLocks noGrp="1" noRot="1" noChangeAspect="1" noTextEdit="1"/>
          </p:cNvSpPr>
          <p:nvPr>
            <p:ph type="sldImg"/>
          </p:nvPr>
        </p:nvSpPr>
        <p:spPr bwMode="auto">
          <a:noFill/>
          <a:ln>
            <a:solidFill>
              <a:srgbClr val="000000"/>
            </a:solidFill>
            <a:miter lim="800000"/>
            <a:headEnd/>
            <a:tailEnd/>
          </a:ln>
        </p:spPr>
      </p:sp>
      <p:sp>
        <p:nvSpPr>
          <p:cNvPr id="70659" name="2 Not Yer Tutucusu"/>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tr-TR" smtClean="0"/>
          </a:p>
        </p:txBody>
      </p:sp>
      <p:sp>
        <p:nvSpPr>
          <p:cNvPr id="4" name="3 Slayt Numarası Yer Tutucusu"/>
          <p:cNvSpPr>
            <a:spLocks noGrp="1"/>
          </p:cNvSpPr>
          <p:nvPr>
            <p:ph type="sldNum" sz="quarter" idx="5"/>
          </p:nvPr>
        </p:nvSpPr>
        <p:spPr/>
        <p:txBody>
          <a:bodyPr/>
          <a:lstStyle/>
          <a:p>
            <a:pPr>
              <a:defRPr/>
            </a:pPr>
            <a:fld id="{7E2DE0D5-7D05-4AC6-82C4-D610249D55BC}" type="slidenum">
              <a:rPr lang="tr-TR"/>
              <a:pPr>
                <a:defRPr/>
              </a:pPr>
              <a:t>16</a:t>
            </a:fld>
            <a:endParaRPr lang="tr-TR"/>
          </a:p>
        </p:txBody>
      </p:sp>
    </p:spTree>
    <p:extLst>
      <p:ext uri="{BB962C8B-B14F-4D97-AF65-F5344CB8AC3E}">
        <p14:creationId xmlns:p14="http://schemas.microsoft.com/office/powerpoint/2010/main" val="57757163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1 Slayt Görüntüsü Yer Tutucusu"/>
          <p:cNvSpPr>
            <a:spLocks noGrp="1" noRot="1" noChangeAspect="1" noTextEdit="1"/>
          </p:cNvSpPr>
          <p:nvPr>
            <p:ph type="sldImg"/>
          </p:nvPr>
        </p:nvSpPr>
        <p:spPr bwMode="auto">
          <a:noFill/>
          <a:ln>
            <a:solidFill>
              <a:srgbClr val="000000"/>
            </a:solidFill>
            <a:miter lim="800000"/>
            <a:headEnd/>
            <a:tailEnd/>
          </a:ln>
        </p:spPr>
      </p:sp>
      <p:sp>
        <p:nvSpPr>
          <p:cNvPr id="88067" name="2 Not Yer Tutucusu"/>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tr-TR" smtClean="0"/>
          </a:p>
        </p:txBody>
      </p:sp>
      <p:sp>
        <p:nvSpPr>
          <p:cNvPr id="4" name="3 Slayt Numarası Yer Tutucusu"/>
          <p:cNvSpPr>
            <a:spLocks noGrp="1"/>
          </p:cNvSpPr>
          <p:nvPr>
            <p:ph type="sldNum" sz="quarter" idx="5"/>
          </p:nvPr>
        </p:nvSpPr>
        <p:spPr/>
        <p:txBody>
          <a:bodyPr/>
          <a:lstStyle/>
          <a:p>
            <a:pPr>
              <a:defRPr/>
            </a:pPr>
            <a:fld id="{44231C2E-1EF8-497A-AADF-5AB945553026}" type="slidenum">
              <a:rPr lang="tr-TR"/>
              <a:pPr>
                <a:defRPr/>
              </a:pPr>
              <a:t>40</a:t>
            </a:fld>
            <a:endParaRPr lang="tr-TR"/>
          </a:p>
        </p:txBody>
      </p:sp>
    </p:spTree>
    <p:extLst>
      <p:ext uri="{BB962C8B-B14F-4D97-AF65-F5344CB8AC3E}">
        <p14:creationId xmlns:p14="http://schemas.microsoft.com/office/powerpoint/2010/main" val="317854953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1 Slayt Görüntüsü Yer Tutucusu"/>
          <p:cNvSpPr>
            <a:spLocks noGrp="1" noRot="1" noChangeAspect="1" noTextEdit="1"/>
          </p:cNvSpPr>
          <p:nvPr>
            <p:ph type="sldImg"/>
          </p:nvPr>
        </p:nvSpPr>
        <p:spPr bwMode="auto">
          <a:noFill/>
          <a:ln>
            <a:solidFill>
              <a:srgbClr val="000000"/>
            </a:solidFill>
            <a:miter lim="800000"/>
            <a:headEnd/>
            <a:tailEnd/>
          </a:ln>
        </p:spPr>
      </p:sp>
      <p:sp>
        <p:nvSpPr>
          <p:cNvPr id="92163" name="2 Not Yer Tutucusu"/>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tr-TR" smtClean="0"/>
          </a:p>
        </p:txBody>
      </p:sp>
      <p:sp>
        <p:nvSpPr>
          <p:cNvPr id="4" name="3 Slayt Numarası Yer Tutucusu"/>
          <p:cNvSpPr>
            <a:spLocks noGrp="1"/>
          </p:cNvSpPr>
          <p:nvPr>
            <p:ph type="sldNum" sz="quarter" idx="5"/>
          </p:nvPr>
        </p:nvSpPr>
        <p:spPr/>
        <p:txBody>
          <a:bodyPr/>
          <a:lstStyle/>
          <a:p>
            <a:pPr>
              <a:defRPr/>
            </a:pPr>
            <a:fld id="{829D480D-AA37-40C1-878B-5FA9B50D517D}" type="slidenum">
              <a:rPr lang="tr-TR"/>
              <a:pPr>
                <a:defRPr/>
              </a:pPr>
              <a:t>68</a:t>
            </a:fld>
            <a:endParaRPr lang="tr-TR"/>
          </a:p>
        </p:txBody>
      </p:sp>
    </p:spTree>
    <p:extLst>
      <p:ext uri="{BB962C8B-B14F-4D97-AF65-F5344CB8AC3E}">
        <p14:creationId xmlns:p14="http://schemas.microsoft.com/office/powerpoint/2010/main" val="158129124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1 Slayt Görüntüsü Yer Tutucusu"/>
          <p:cNvSpPr>
            <a:spLocks noGrp="1" noRot="1" noChangeAspect="1" noTextEdit="1"/>
          </p:cNvSpPr>
          <p:nvPr>
            <p:ph type="sldImg"/>
          </p:nvPr>
        </p:nvSpPr>
        <p:spPr bwMode="auto">
          <a:noFill/>
          <a:ln>
            <a:solidFill>
              <a:srgbClr val="000000"/>
            </a:solidFill>
            <a:miter lim="800000"/>
            <a:headEnd/>
            <a:tailEnd/>
          </a:ln>
        </p:spPr>
      </p:sp>
      <p:sp>
        <p:nvSpPr>
          <p:cNvPr id="93187" name="2 Not Yer Tutucusu"/>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tr-TR" smtClean="0"/>
          </a:p>
        </p:txBody>
      </p:sp>
      <p:sp>
        <p:nvSpPr>
          <p:cNvPr id="4" name="3 Slayt Numarası Yer Tutucusu"/>
          <p:cNvSpPr>
            <a:spLocks noGrp="1"/>
          </p:cNvSpPr>
          <p:nvPr>
            <p:ph type="sldNum" sz="quarter" idx="5"/>
          </p:nvPr>
        </p:nvSpPr>
        <p:spPr/>
        <p:txBody>
          <a:bodyPr/>
          <a:lstStyle/>
          <a:p>
            <a:pPr>
              <a:defRPr/>
            </a:pPr>
            <a:fld id="{E447F376-C1DB-424E-95A7-ECF6559FD770}" type="slidenum">
              <a:rPr lang="tr-TR"/>
              <a:pPr>
                <a:defRPr/>
              </a:pPr>
              <a:t>69</a:t>
            </a:fld>
            <a:endParaRPr lang="tr-TR"/>
          </a:p>
        </p:txBody>
      </p:sp>
    </p:spTree>
    <p:extLst>
      <p:ext uri="{BB962C8B-B14F-4D97-AF65-F5344CB8AC3E}">
        <p14:creationId xmlns:p14="http://schemas.microsoft.com/office/powerpoint/2010/main" val="148834961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1 Slayt Görüntüsü Yer Tutucusu"/>
          <p:cNvSpPr>
            <a:spLocks noGrp="1" noRot="1" noChangeAspect="1" noTextEdit="1"/>
          </p:cNvSpPr>
          <p:nvPr>
            <p:ph type="sldImg"/>
          </p:nvPr>
        </p:nvSpPr>
        <p:spPr bwMode="auto">
          <a:noFill/>
          <a:ln>
            <a:solidFill>
              <a:srgbClr val="000000"/>
            </a:solidFill>
            <a:miter lim="800000"/>
            <a:headEnd/>
            <a:tailEnd/>
          </a:ln>
        </p:spPr>
      </p:sp>
      <p:sp>
        <p:nvSpPr>
          <p:cNvPr id="94211" name="2 Not Yer Tutucusu"/>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tr-TR" smtClean="0"/>
          </a:p>
        </p:txBody>
      </p:sp>
      <p:sp>
        <p:nvSpPr>
          <p:cNvPr id="4" name="3 Slayt Numarası Yer Tutucusu"/>
          <p:cNvSpPr>
            <a:spLocks noGrp="1"/>
          </p:cNvSpPr>
          <p:nvPr>
            <p:ph type="sldNum" sz="quarter" idx="5"/>
          </p:nvPr>
        </p:nvSpPr>
        <p:spPr/>
        <p:txBody>
          <a:bodyPr/>
          <a:lstStyle/>
          <a:p>
            <a:pPr>
              <a:defRPr/>
            </a:pPr>
            <a:fld id="{A7D318D2-30DD-4916-966F-7979933007AC}" type="slidenum">
              <a:rPr lang="tr-TR"/>
              <a:pPr>
                <a:defRPr/>
              </a:pPr>
              <a:t>70</a:t>
            </a:fld>
            <a:endParaRPr lang="tr-TR"/>
          </a:p>
        </p:txBody>
      </p:sp>
    </p:spTree>
    <p:extLst>
      <p:ext uri="{BB962C8B-B14F-4D97-AF65-F5344CB8AC3E}">
        <p14:creationId xmlns:p14="http://schemas.microsoft.com/office/powerpoint/2010/main" val="181625400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1 Slayt Görüntüsü Yer Tutucusu"/>
          <p:cNvSpPr>
            <a:spLocks noGrp="1" noRot="1" noChangeAspect="1" noTextEdit="1"/>
          </p:cNvSpPr>
          <p:nvPr>
            <p:ph type="sldImg"/>
          </p:nvPr>
        </p:nvSpPr>
        <p:spPr bwMode="auto">
          <a:noFill/>
          <a:ln>
            <a:solidFill>
              <a:srgbClr val="000000"/>
            </a:solidFill>
            <a:miter lim="800000"/>
            <a:headEnd/>
            <a:tailEnd/>
          </a:ln>
        </p:spPr>
      </p:sp>
      <p:sp>
        <p:nvSpPr>
          <p:cNvPr id="95235" name="2 Not Yer Tutucusu"/>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tr-TR" smtClean="0"/>
          </a:p>
        </p:txBody>
      </p:sp>
      <p:sp>
        <p:nvSpPr>
          <p:cNvPr id="4" name="3 Slayt Numarası Yer Tutucusu"/>
          <p:cNvSpPr>
            <a:spLocks noGrp="1"/>
          </p:cNvSpPr>
          <p:nvPr>
            <p:ph type="sldNum" sz="quarter" idx="5"/>
          </p:nvPr>
        </p:nvSpPr>
        <p:spPr/>
        <p:txBody>
          <a:bodyPr/>
          <a:lstStyle/>
          <a:p>
            <a:pPr>
              <a:defRPr/>
            </a:pPr>
            <a:fld id="{FB71518B-07F0-4B93-A74F-61A91E9B9A18}" type="slidenum">
              <a:rPr lang="tr-TR"/>
              <a:pPr>
                <a:defRPr/>
              </a:pPr>
              <a:t>74</a:t>
            </a:fld>
            <a:endParaRPr lang="tr-TR"/>
          </a:p>
        </p:txBody>
      </p:sp>
    </p:spTree>
    <p:extLst>
      <p:ext uri="{BB962C8B-B14F-4D97-AF65-F5344CB8AC3E}">
        <p14:creationId xmlns:p14="http://schemas.microsoft.com/office/powerpoint/2010/main" val="143745810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1 Slayt Görüntüsü Yer Tutucusu"/>
          <p:cNvSpPr>
            <a:spLocks noGrp="1" noRot="1" noChangeAspect="1" noTextEdit="1"/>
          </p:cNvSpPr>
          <p:nvPr>
            <p:ph type="sldImg"/>
          </p:nvPr>
        </p:nvSpPr>
        <p:spPr bwMode="auto">
          <a:noFill/>
          <a:ln>
            <a:solidFill>
              <a:srgbClr val="000000"/>
            </a:solidFill>
            <a:miter lim="800000"/>
            <a:headEnd/>
            <a:tailEnd/>
          </a:ln>
        </p:spPr>
      </p:sp>
      <p:sp>
        <p:nvSpPr>
          <p:cNvPr id="71683" name="2 Not Yer Tutucusu"/>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tr-TR" smtClean="0"/>
          </a:p>
        </p:txBody>
      </p:sp>
      <p:sp>
        <p:nvSpPr>
          <p:cNvPr id="4" name="3 Slayt Numarası Yer Tutucusu"/>
          <p:cNvSpPr>
            <a:spLocks noGrp="1"/>
          </p:cNvSpPr>
          <p:nvPr>
            <p:ph type="sldNum" sz="quarter" idx="5"/>
          </p:nvPr>
        </p:nvSpPr>
        <p:spPr/>
        <p:txBody>
          <a:bodyPr/>
          <a:lstStyle/>
          <a:p>
            <a:pPr>
              <a:defRPr/>
            </a:pPr>
            <a:fld id="{704580D8-CD5C-4480-BC20-4CFB411CCADC}" type="slidenum">
              <a:rPr lang="tr-TR"/>
              <a:pPr>
                <a:defRPr/>
              </a:pPr>
              <a:t>17</a:t>
            </a:fld>
            <a:endParaRPr lang="tr-TR"/>
          </a:p>
        </p:txBody>
      </p:sp>
    </p:spTree>
    <p:extLst>
      <p:ext uri="{BB962C8B-B14F-4D97-AF65-F5344CB8AC3E}">
        <p14:creationId xmlns:p14="http://schemas.microsoft.com/office/powerpoint/2010/main" val="306450020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1 Slayt Görüntüsü Yer Tutucusu"/>
          <p:cNvSpPr>
            <a:spLocks noGrp="1" noRot="1" noChangeAspect="1" noTextEdit="1"/>
          </p:cNvSpPr>
          <p:nvPr>
            <p:ph type="sldImg"/>
          </p:nvPr>
        </p:nvSpPr>
        <p:spPr bwMode="auto">
          <a:noFill/>
          <a:ln>
            <a:solidFill>
              <a:srgbClr val="000000"/>
            </a:solidFill>
            <a:miter lim="800000"/>
            <a:headEnd/>
            <a:tailEnd/>
          </a:ln>
        </p:spPr>
      </p:sp>
      <p:sp>
        <p:nvSpPr>
          <p:cNvPr id="72707" name="2 Not Yer Tutucusu"/>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tr-TR" smtClean="0"/>
          </a:p>
        </p:txBody>
      </p:sp>
      <p:sp>
        <p:nvSpPr>
          <p:cNvPr id="4" name="3 Slayt Numarası Yer Tutucusu"/>
          <p:cNvSpPr>
            <a:spLocks noGrp="1"/>
          </p:cNvSpPr>
          <p:nvPr>
            <p:ph type="sldNum" sz="quarter" idx="5"/>
          </p:nvPr>
        </p:nvSpPr>
        <p:spPr/>
        <p:txBody>
          <a:bodyPr/>
          <a:lstStyle/>
          <a:p>
            <a:pPr>
              <a:defRPr/>
            </a:pPr>
            <a:fld id="{0F1B5A6C-C123-4F07-BFFC-90564969246F}" type="slidenum">
              <a:rPr lang="tr-TR"/>
              <a:pPr>
                <a:defRPr/>
              </a:pPr>
              <a:t>18</a:t>
            </a:fld>
            <a:endParaRPr lang="tr-TR"/>
          </a:p>
        </p:txBody>
      </p:sp>
    </p:spTree>
    <p:extLst>
      <p:ext uri="{BB962C8B-B14F-4D97-AF65-F5344CB8AC3E}">
        <p14:creationId xmlns:p14="http://schemas.microsoft.com/office/powerpoint/2010/main" val="54526082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1 Slayt Görüntüsü Yer Tutucusu"/>
          <p:cNvSpPr>
            <a:spLocks noGrp="1" noRot="1" noChangeAspect="1" noTextEdit="1"/>
          </p:cNvSpPr>
          <p:nvPr>
            <p:ph type="sldImg"/>
          </p:nvPr>
        </p:nvSpPr>
        <p:spPr bwMode="auto">
          <a:noFill/>
          <a:ln>
            <a:solidFill>
              <a:srgbClr val="000000"/>
            </a:solidFill>
            <a:miter lim="800000"/>
            <a:headEnd/>
            <a:tailEnd/>
          </a:ln>
        </p:spPr>
      </p:sp>
      <p:sp>
        <p:nvSpPr>
          <p:cNvPr id="73731" name="2 Not Yer Tutucusu"/>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tr-TR" smtClean="0"/>
          </a:p>
        </p:txBody>
      </p:sp>
      <p:sp>
        <p:nvSpPr>
          <p:cNvPr id="4" name="3 Slayt Numarası Yer Tutucusu"/>
          <p:cNvSpPr>
            <a:spLocks noGrp="1"/>
          </p:cNvSpPr>
          <p:nvPr>
            <p:ph type="sldNum" sz="quarter" idx="5"/>
          </p:nvPr>
        </p:nvSpPr>
        <p:spPr/>
        <p:txBody>
          <a:bodyPr/>
          <a:lstStyle/>
          <a:p>
            <a:pPr>
              <a:defRPr/>
            </a:pPr>
            <a:fld id="{FC7864AF-0AFF-4076-BF0C-D9B14F37E764}" type="slidenum">
              <a:rPr lang="tr-TR"/>
              <a:pPr>
                <a:defRPr/>
              </a:pPr>
              <a:t>19</a:t>
            </a:fld>
            <a:endParaRPr lang="tr-TR"/>
          </a:p>
        </p:txBody>
      </p:sp>
    </p:spTree>
    <p:extLst>
      <p:ext uri="{BB962C8B-B14F-4D97-AF65-F5344CB8AC3E}">
        <p14:creationId xmlns:p14="http://schemas.microsoft.com/office/powerpoint/2010/main" val="266691250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1 Slayt Görüntüsü Yer Tutucusu"/>
          <p:cNvSpPr>
            <a:spLocks noGrp="1" noRot="1" noChangeAspect="1" noTextEdit="1"/>
          </p:cNvSpPr>
          <p:nvPr>
            <p:ph type="sldImg"/>
          </p:nvPr>
        </p:nvSpPr>
        <p:spPr bwMode="auto">
          <a:noFill/>
          <a:ln>
            <a:solidFill>
              <a:srgbClr val="000000"/>
            </a:solidFill>
            <a:miter lim="800000"/>
            <a:headEnd/>
            <a:tailEnd/>
          </a:ln>
        </p:spPr>
      </p:sp>
      <p:sp>
        <p:nvSpPr>
          <p:cNvPr id="74755" name="2 Not Yer Tutucusu"/>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tr-TR" smtClean="0"/>
          </a:p>
        </p:txBody>
      </p:sp>
      <p:sp>
        <p:nvSpPr>
          <p:cNvPr id="4" name="3 Slayt Numarası Yer Tutucusu"/>
          <p:cNvSpPr>
            <a:spLocks noGrp="1"/>
          </p:cNvSpPr>
          <p:nvPr>
            <p:ph type="sldNum" sz="quarter" idx="5"/>
          </p:nvPr>
        </p:nvSpPr>
        <p:spPr/>
        <p:txBody>
          <a:bodyPr/>
          <a:lstStyle/>
          <a:p>
            <a:pPr>
              <a:defRPr/>
            </a:pPr>
            <a:fld id="{986B3411-9AA6-451F-BE39-5CBBEC7D45C0}" type="slidenum">
              <a:rPr lang="tr-TR"/>
              <a:pPr>
                <a:defRPr/>
              </a:pPr>
              <a:t>20</a:t>
            </a:fld>
            <a:endParaRPr lang="tr-TR"/>
          </a:p>
        </p:txBody>
      </p:sp>
    </p:spTree>
    <p:extLst>
      <p:ext uri="{BB962C8B-B14F-4D97-AF65-F5344CB8AC3E}">
        <p14:creationId xmlns:p14="http://schemas.microsoft.com/office/powerpoint/2010/main" val="163462326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1 Slayt Görüntüsü Yer Tutucusu"/>
          <p:cNvSpPr>
            <a:spLocks noGrp="1" noRot="1" noChangeAspect="1" noTextEdit="1"/>
          </p:cNvSpPr>
          <p:nvPr>
            <p:ph type="sldImg"/>
          </p:nvPr>
        </p:nvSpPr>
        <p:spPr bwMode="auto">
          <a:noFill/>
          <a:ln>
            <a:solidFill>
              <a:srgbClr val="000000"/>
            </a:solidFill>
            <a:miter lim="800000"/>
            <a:headEnd/>
            <a:tailEnd/>
          </a:ln>
        </p:spPr>
      </p:sp>
      <p:sp>
        <p:nvSpPr>
          <p:cNvPr id="75779" name="2 Not Yer Tutucusu"/>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tr-TR" smtClean="0"/>
          </a:p>
        </p:txBody>
      </p:sp>
      <p:sp>
        <p:nvSpPr>
          <p:cNvPr id="4" name="3 Slayt Numarası Yer Tutucusu"/>
          <p:cNvSpPr>
            <a:spLocks noGrp="1"/>
          </p:cNvSpPr>
          <p:nvPr>
            <p:ph type="sldNum" sz="quarter" idx="5"/>
          </p:nvPr>
        </p:nvSpPr>
        <p:spPr/>
        <p:txBody>
          <a:bodyPr/>
          <a:lstStyle/>
          <a:p>
            <a:pPr>
              <a:defRPr/>
            </a:pPr>
            <a:fld id="{2224BBC2-A241-43AD-B6CB-CF84F4DE1F6E}" type="slidenum">
              <a:rPr lang="tr-TR"/>
              <a:pPr>
                <a:defRPr/>
              </a:pPr>
              <a:t>21</a:t>
            </a:fld>
            <a:endParaRPr lang="tr-TR"/>
          </a:p>
        </p:txBody>
      </p:sp>
    </p:spTree>
    <p:extLst>
      <p:ext uri="{BB962C8B-B14F-4D97-AF65-F5344CB8AC3E}">
        <p14:creationId xmlns:p14="http://schemas.microsoft.com/office/powerpoint/2010/main" val="168930971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1 Slayt Görüntüsü Yer Tutucusu"/>
          <p:cNvSpPr>
            <a:spLocks noGrp="1" noRot="1" noChangeAspect="1" noTextEdit="1"/>
          </p:cNvSpPr>
          <p:nvPr>
            <p:ph type="sldImg"/>
          </p:nvPr>
        </p:nvSpPr>
        <p:spPr bwMode="auto">
          <a:noFill/>
          <a:ln>
            <a:solidFill>
              <a:srgbClr val="000000"/>
            </a:solidFill>
            <a:miter lim="800000"/>
            <a:headEnd/>
            <a:tailEnd/>
          </a:ln>
        </p:spPr>
      </p:sp>
      <p:sp>
        <p:nvSpPr>
          <p:cNvPr id="76803" name="2 Not Yer Tutucusu"/>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tr-TR" smtClean="0"/>
          </a:p>
        </p:txBody>
      </p:sp>
      <p:sp>
        <p:nvSpPr>
          <p:cNvPr id="4" name="3 Slayt Numarası Yer Tutucusu"/>
          <p:cNvSpPr>
            <a:spLocks noGrp="1"/>
          </p:cNvSpPr>
          <p:nvPr>
            <p:ph type="sldNum" sz="quarter" idx="5"/>
          </p:nvPr>
        </p:nvSpPr>
        <p:spPr/>
        <p:txBody>
          <a:bodyPr/>
          <a:lstStyle/>
          <a:p>
            <a:pPr>
              <a:defRPr/>
            </a:pPr>
            <a:fld id="{5E262E14-ACCD-4B70-8503-5E00072D512A}" type="slidenum">
              <a:rPr lang="tr-TR"/>
              <a:pPr>
                <a:defRPr/>
              </a:pPr>
              <a:t>26</a:t>
            </a:fld>
            <a:endParaRPr lang="tr-TR"/>
          </a:p>
        </p:txBody>
      </p:sp>
    </p:spTree>
    <p:extLst>
      <p:ext uri="{BB962C8B-B14F-4D97-AF65-F5344CB8AC3E}">
        <p14:creationId xmlns:p14="http://schemas.microsoft.com/office/powerpoint/2010/main" val="168303057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1 Slayt Görüntüsü Yer Tutucusu"/>
          <p:cNvSpPr>
            <a:spLocks noGrp="1" noRot="1" noChangeAspect="1" noTextEdit="1"/>
          </p:cNvSpPr>
          <p:nvPr>
            <p:ph type="sldImg"/>
          </p:nvPr>
        </p:nvSpPr>
        <p:spPr bwMode="auto">
          <a:noFill/>
          <a:ln>
            <a:solidFill>
              <a:srgbClr val="000000"/>
            </a:solidFill>
            <a:miter lim="800000"/>
            <a:headEnd/>
            <a:tailEnd/>
          </a:ln>
        </p:spPr>
      </p:sp>
      <p:sp>
        <p:nvSpPr>
          <p:cNvPr id="77827" name="2 Not Yer Tutucusu"/>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tr-TR" smtClean="0"/>
          </a:p>
        </p:txBody>
      </p:sp>
      <p:sp>
        <p:nvSpPr>
          <p:cNvPr id="4" name="3 Slayt Numarası Yer Tutucusu"/>
          <p:cNvSpPr>
            <a:spLocks noGrp="1"/>
          </p:cNvSpPr>
          <p:nvPr>
            <p:ph type="sldNum" sz="quarter" idx="5"/>
          </p:nvPr>
        </p:nvSpPr>
        <p:spPr/>
        <p:txBody>
          <a:bodyPr/>
          <a:lstStyle/>
          <a:p>
            <a:pPr>
              <a:defRPr/>
            </a:pPr>
            <a:fld id="{342C993B-E2DF-45C7-B8BD-1E0535A299E5}" type="slidenum">
              <a:rPr lang="tr-TR"/>
              <a:pPr>
                <a:defRPr/>
              </a:pPr>
              <a:t>27</a:t>
            </a:fld>
            <a:endParaRPr lang="tr-TR"/>
          </a:p>
        </p:txBody>
      </p:sp>
    </p:spTree>
    <p:extLst>
      <p:ext uri="{BB962C8B-B14F-4D97-AF65-F5344CB8AC3E}">
        <p14:creationId xmlns:p14="http://schemas.microsoft.com/office/powerpoint/2010/main" val="229887077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14" name="13 Başlık"/>
          <p:cNvSpPr>
            <a:spLocks noGrp="1"/>
          </p:cNvSpPr>
          <p:nvPr>
            <p:ph type="ctrTitle"/>
          </p:nvPr>
        </p:nvSpPr>
        <p:spPr>
          <a:xfrm>
            <a:off x="1432560" y="359898"/>
            <a:ext cx="7406640" cy="1472184"/>
          </a:xfrm>
        </p:spPr>
        <p:txBody>
          <a:bodyPr anchor="b"/>
          <a:lstStyle>
            <a:lvl1pPr algn="l">
              <a:defRPr/>
            </a:lvl1pPr>
            <a:extLst/>
          </a:lstStyle>
          <a:p>
            <a:r>
              <a:rPr kumimoji="0" lang="tr-TR" smtClean="0"/>
              <a:t>Asıl başlık stili için tıklatın</a:t>
            </a:r>
            <a:endParaRPr kumimoji="0" lang="en-US"/>
          </a:p>
        </p:txBody>
      </p:sp>
      <p:sp>
        <p:nvSpPr>
          <p:cNvPr id="22" name="21 Alt Başlık"/>
          <p:cNvSpPr>
            <a:spLocks noGrp="1"/>
          </p:cNvSpPr>
          <p:nvPr>
            <p:ph type="subTitle" idx="1"/>
          </p:nvPr>
        </p:nvSpPr>
        <p:spPr>
          <a:xfrm>
            <a:off x="1432560" y="1850064"/>
            <a:ext cx="7406640" cy="1752600"/>
          </a:xfrm>
        </p:spPr>
        <p:txBody>
          <a:bodyPr tIns="0"/>
          <a:lstStyle>
            <a:lvl1pPr marL="27432" indent="0" algn="l">
              <a:buNone/>
              <a:defRPr sz="2600">
                <a:solidFill>
                  <a:schemeClr val="tx2">
                    <a:shade val="30000"/>
                    <a:satMod val="150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tr-TR" smtClean="0"/>
              <a:t>Asıl alt başlık stilini düzenlemek için tıklatın</a:t>
            </a:r>
            <a:endParaRPr kumimoji="0" lang="en-US"/>
          </a:p>
        </p:txBody>
      </p:sp>
      <p:sp>
        <p:nvSpPr>
          <p:cNvPr id="7" name="6 Veri Yer Tutucusu"/>
          <p:cNvSpPr>
            <a:spLocks noGrp="1"/>
          </p:cNvSpPr>
          <p:nvPr>
            <p:ph type="dt" sz="half" idx="10"/>
          </p:nvPr>
        </p:nvSpPr>
        <p:spPr/>
        <p:txBody>
          <a:bodyPr/>
          <a:lstStyle>
            <a:extLst/>
          </a:lstStyle>
          <a:p>
            <a:fld id="{56FBE41A-394D-423D-9C3D-2B33B5D35EA9}" type="datetimeFigureOut">
              <a:rPr lang="tr-TR" smtClean="0"/>
              <a:pPr/>
              <a:t>14.06.2019</a:t>
            </a:fld>
            <a:endParaRPr lang="tr-TR"/>
          </a:p>
        </p:txBody>
      </p:sp>
      <p:sp>
        <p:nvSpPr>
          <p:cNvPr id="20" name="19 Altbilgi Yer Tutucusu"/>
          <p:cNvSpPr>
            <a:spLocks noGrp="1"/>
          </p:cNvSpPr>
          <p:nvPr>
            <p:ph type="ftr" sz="quarter" idx="11"/>
          </p:nvPr>
        </p:nvSpPr>
        <p:spPr/>
        <p:txBody>
          <a:bodyPr/>
          <a:lstStyle>
            <a:extLst/>
          </a:lstStyle>
          <a:p>
            <a:endParaRPr lang="tr-TR"/>
          </a:p>
        </p:txBody>
      </p:sp>
      <p:sp>
        <p:nvSpPr>
          <p:cNvPr id="10" name="9 Slayt Numarası Yer Tutucusu"/>
          <p:cNvSpPr>
            <a:spLocks noGrp="1"/>
          </p:cNvSpPr>
          <p:nvPr>
            <p:ph type="sldNum" sz="quarter" idx="12"/>
          </p:nvPr>
        </p:nvSpPr>
        <p:spPr/>
        <p:txBody>
          <a:bodyPr/>
          <a:lstStyle>
            <a:extLst/>
          </a:lstStyle>
          <a:p>
            <a:fld id="{C5A3DCA1-84DE-40C8-90DA-E73E1716D66B}" type="slidenum">
              <a:rPr lang="tr-TR" smtClean="0"/>
              <a:pPr/>
              <a:t>‹#›</a:t>
            </a:fld>
            <a:endParaRPr lang="tr-TR"/>
          </a:p>
        </p:txBody>
      </p:sp>
      <p:sp>
        <p:nvSpPr>
          <p:cNvPr id="8" name="7 Oval"/>
          <p:cNvSpPr/>
          <p:nvPr/>
        </p:nvSpPr>
        <p:spPr>
          <a:xfrm>
            <a:off x="921433" y="1413802"/>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
        <p:nvSpPr>
          <p:cNvPr id="9" name="8 Oval"/>
          <p:cNvSpPr/>
          <p:nvPr/>
        </p:nvSpPr>
        <p:spPr>
          <a:xfrm>
            <a:off x="1157176" y="1345016"/>
            <a:ext cx="64008"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extLst/>
          </a:lstStyle>
          <a:p>
            <a:r>
              <a:rPr kumimoji="0" lang="tr-TR" smtClean="0"/>
              <a:t>Asıl başlık stili için tıklatın</a:t>
            </a:r>
            <a:endParaRPr kumimoji="0" lang="en-US"/>
          </a:p>
        </p:txBody>
      </p:sp>
      <p:sp>
        <p:nvSpPr>
          <p:cNvPr id="3" name="2 Dikey Metin Yer Tutucusu"/>
          <p:cNvSpPr>
            <a:spLocks noGrp="1"/>
          </p:cNvSpPr>
          <p:nvPr>
            <p:ph type="body" orient="vert" idx="1"/>
          </p:nvPr>
        </p:nvSpPr>
        <p:spPr/>
        <p:txBody>
          <a:bodyPr vert="eaVert"/>
          <a:lstStyle>
            <a:extLst/>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4" name="3 Veri Yer Tutucusu"/>
          <p:cNvSpPr>
            <a:spLocks noGrp="1"/>
          </p:cNvSpPr>
          <p:nvPr>
            <p:ph type="dt" sz="half" idx="10"/>
          </p:nvPr>
        </p:nvSpPr>
        <p:spPr/>
        <p:txBody>
          <a:bodyPr/>
          <a:lstStyle>
            <a:extLst/>
          </a:lstStyle>
          <a:p>
            <a:fld id="{56FBE41A-394D-423D-9C3D-2B33B5D35EA9}" type="datetimeFigureOut">
              <a:rPr lang="tr-TR" smtClean="0"/>
              <a:pPr/>
              <a:t>14.06.2019</a:t>
            </a:fld>
            <a:endParaRPr lang="tr-TR"/>
          </a:p>
        </p:txBody>
      </p:sp>
      <p:sp>
        <p:nvSpPr>
          <p:cNvPr id="5" name="4 Altbilgi Yer Tutucusu"/>
          <p:cNvSpPr>
            <a:spLocks noGrp="1"/>
          </p:cNvSpPr>
          <p:nvPr>
            <p:ph type="ftr" sz="quarter" idx="11"/>
          </p:nvPr>
        </p:nvSpPr>
        <p:spPr/>
        <p:txBody>
          <a:bodyPr/>
          <a:lstStyle>
            <a:extLst/>
          </a:lstStyle>
          <a:p>
            <a:endParaRPr lang="tr-TR"/>
          </a:p>
        </p:txBody>
      </p:sp>
      <p:sp>
        <p:nvSpPr>
          <p:cNvPr id="6" name="5 Slayt Numarası Yer Tutucusu"/>
          <p:cNvSpPr>
            <a:spLocks noGrp="1"/>
          </p:cNvSpPr>
          <p:nvPr>
            <p:ph type="sldNum" sz="quarter" idx="12"/>
          </p:nvPr>
        </p:nvSpPr>
        <p:spPr/>
        <p:txBody>
          <a:bodyPr/>
          <a:lstStyle>
            <a:extLst/>
          </a:lstStyle>
          <a:p>
            <a:fld id="{C5A3DCA1-84DE-40C8-90DA-E73E1716D66B}" type="slidenum">
              <a:rPr lang="tr-TR" smtClean="0"/>
              <a:pPr/>
              <a:t>‹#›</a:t>
            </a:fld>
            <a:endParaRPr lang="tr-T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1 Dikey Başlık"/>
          <p:cNvSpPr>
            <a:spLocks noGrp="1"/>
          </p:cNvSpPr>
          <p:nvPr>
            <p:ph type="title" orient="vert"/>
          </p:nvPr>
        </p:nvSpPr>
        <p:spPr>
          <a:xfrm>
            <a:off x="6858000" y="274639"/>
            <a:ext cx="1828800" cy="5851525"/>
          </a:xfrm>
        </p:spPr>
        <p:txBody>
          <a:bodyPr vert="eaVert"/>
          <a:lstStyle>
            <a:extLst/>
          </a:lstStyle>
          <a:p>
            <a:r>
              <a:rPr kumimoji="0" lang="tr-TR" smtClean="0"/>
              <a:t>Asıl başlık stili için tıklatın</a:t>
            </a:r>
            <a:endParaRPr kumimoji="0" lang="en-US"/>
          </a:p>
        </p:txBody>
      </p:sp>
      <p:sp>
        <p:nvSpPr>
          <p:cNvPr id="3" name="2 Dikey Metin Yer Tutucusu"/>
          <p:cNvSpPr>
            <a:spLocks noGrp="1"/>
          </p:cNvSpPr>
          <p:nvPr>
            <p:ph type="body" orient="vert" idx="1"/>
          </p:nvPr>
        </p:nvSpPr>
        <p:spPr>
          <a:xfrm>
            <a:off x="1143000" y="274640"/>
            <a:ext cx="5562600" cy="5851525"/>
          </a:xfrm>
        </p:spPr>
        <p:txBody>
          <a:bodyPr vert="eaVert"/>
          <a:lstStyle>
            <a:extLst/>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4" name="3 Veri Yer Tutucusu"/>
          <p:cNvSpPr>
            <a:spLocks noGrp="1"/>
          </p:cNvSpPr>
          <p:nvPr>
            <p:ph type="dt" sz="half" idx="10"/>
          </p:nvPr>
        </p:nvSpPr>
        <p:spPr/>
        <p:txBody>
          <a:bodyPr/>
          <a:lstStyle>
            <a:extLst/>
          </a:lstStyle>
          <a:p>
            <a:fld id="{56FBE41A-394D-423D-9C3D-2B33B5D35EA9}" type="datetimeFigureOut">
              <a:rPr lang="tr-TR" smtClean="0"/>
              <a:pPr/>
              <a:t>14.06.2019</a:t>
            </a:fld>
            <a:endParaRPr lang="tr-TR"/>
          </a:p>
        </p:txBody>
      </p:sp>
      <p:sp>
        <p:nvSpPr>
          <p:cNvPr id="5" name="4 Altbilgi Yer Tutucusu"/>
          <p:cNvSpPr>
            <a:spLocks noGrp="1"/>
          </p:cNvSpPr>
          <p:nvPr>
            <p:ph type="ftr" sz="quarter" idx="11"/>
          </p:nvPr>
        </p:nvSpPr>
        <p:spPr/>
        <p:txBody>
          <a:bodyPr/>
          <a:lstStyle>
            <a:extLst/>
          </a:lstStyle>
          <a:p>
            <a:endParaRPr lang="tr-TR"/>
          </a:p>
        </p:txBody>
      </p:sp>
      <p:sp>
        <p:nvSpPr>
          <p:cNvPr id="6" name="5 Slayt Numarası Yer Tutucusu"/>
          <p:cNvSpPr>
            <a:spLocks noGrp="1"/>
          </p:cNvSpPr>
          <p:nvPr>
            <p:ph type="sldNum" sz="quarter" idx="12"/>
          </p:nvPr>
        </p:nvSpPr>
        <p:spPr/>
        <p:txBody>
          <a:bodyPr/>
          <a:lstStyle>
            <a:extLst/>
          </a:lstStyle>
          <a:p>
            <a:fld id="{C5A3DCA1-84DE-40C8-90DA-E73E1716D66B}" type="slidenum">
              <a:rPr lang="tr-TR" smtClean="0"/>
              <a:pPr/>
              <a:t>‹#›</a:t>
            </a:fld>
            <a:endParaRPr lang="tr-T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extLst/>
          </a:lstStyle>
          <a:p>
            <a:r>
              <a:rPr kumimoji="0" lang="tr-TR" smtClean="0"/>
              <a:t>Asıl başlık stili için tıklatın</a:t>
            </a:r>
            <a:endParaRPr kumimoji="0" lang="en-US"/>
          </a:p>
        </p:txBody>
      </p:sp>
      <p:sp>
        <p:nvSpPr>
          <p:cNvPr id="3" name="2 İçerik Yer Tutucusu"/>
          <p:cNvSpPr>
            <a:spLocks noGrp="1"/>
          </p:cNvSpPr>
          <p:nvPr>
            <p:ph idx="1"/>
          </p:nvPr>
        </p:nvSpPr>
        <p:spPr/>
        <p:txBody>
          <a:bodyPr/>
          <a:lstStyle>
            <a:extLst/>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4" name="3 Veri Yer Tutucusu"/>
          <p:cNvSpPr>
            <a:spLocks noGrp="1"/>
          </p:cNvSpPr>
          <p:nvPr>
            <p:ph type="dt" sz="half" idx="10"/>
          </p:nvPr>
        </p:nvSpPr>
        <p:spPr/>
        <p:txBody>
          <a:bodyPr/>
          <a:lstStyle>
            <a:extLst/>
          </a:lstStyle>
          <a:p>
            <a:fld id="{56FBE41A-394D-423D-9C3D-2B33B5D35EA9}" type="datetimeFigureOut">
              <a:rPr lang="tr-TR" smtClean="0"/>
              <a:pPr/>
              <a:t>14.06.2019</a:t>
            </a:fld>
            <a:endParaRPr lang="tr-TR"/>
          </a:p>
        </p:txBody>
      </p:sp>
      <p:sp>
        <p:nvSpPr>
          <p:cNvPr id="5" name="4 Altbilgi Yer Tutucusu"/>
          <p:cNvSpPr>
            <a:spLocks noGrp="1"/>
          </p:cNvSpPr>
          <p:nvPr>
            <p:ph type="ftr" sz="quarter" idx="11"/>
          </p:nvPr>
        </p:nvSpPr>
        <p:spPr/>
        <p:txBody>
          <a:bodyPr/>
          <a:lstStyle>
            <a:extLst/>
          </a:lstStyle>
          <a:p>
            <a:endParaRPr lang="tr-TR"/>
          </a:p>
        </p:txBody>
      </p:sp>
      <p:sp>
        <p:nvSpPr>
          <p:cNvPr id="6" name="5 Slayt Numarası Yer Tutucusu"/>
          <p:cNvSpPr>
            <a:spLocks noGrp="1"/>
          </p:cNvSpPr>
          <p:nvPr>
            <p:ph type="sldNum" sz="quarter" idx="12"/>
          </p:nvPr>
        </p:nvSpPr>
        <p:spPr/>
        <p:txBody>
          <a:bodyPr/>
          <a:lstStyle>
            <a:extLst/>
          </a:lstStyle>
          <a:p>
            <a:fld id="{C5A3DCA1-84DE-40C8-90DA-E73E1716D66B}" type="slidenum">
              <a:rPr lang="tr-TR" smtClean="0"/>
              <a:pPr/>
              <a:t>‹#›</a:t>
            </a:fld>
            <a:endParaRPr lang="tr-T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Bölüm Üstbilgisi">
    <p:spTree>
      <p:nvGrpSpPr>
        <p:cNvPr id="1" name=""/>
        <p:cNvGrpSpPr/>
        <p:nvPr/>
      </p:nvGrpSpPr>
      <p:grpSpPr>
        <a:xfrm>
          <a:off x="0" y="0"/>
          <a:ext cx="0" cy="0"/>
          <a:chOff x="0" y="0"/>
          <a:chExt cx="0" cy="0"/>
        </a:xfrm>
      </p:grpSpPr>
      <p:sp>
        <p:nvSpPr>
          <p:cNvPr id="7" name="6 Dikdörtgen"/>
          <p:cNvSpPr/>
          <p:nvPr/>
        </p:nvSpPr>
        <p:spPr>
          <a:xfrm>
            <a:off x="2282890" y="-54"/>
            <a:ext cx="6858000"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1 Başlık"/>
          <p:cNvSpPr>
            <a:spLocks noGrp="1"/>
          </p:cNvSpPr>
          <p:nvPr>
            <p:ph type="title"/>
          </p:nvPr>
        </p:nvSpPr>
        <p:spPr>
          <a:xfrm>
            <a:off x="2578392" y="2600325"/>
            <a:ext cx="6400800" cy="2286000"/>
          </a:xfrm>
        </p:spPr>
        <p:txBody>
          <a:bodyPr anchor="t"/>
          <a:lstStyle>
            <a:lvl1pPr algn="l">
              <a:lnSpc>
                <a:spcPts val="4500"/>
              </a:lnSpc>
              <a:buNone/>
              <a:defRPr sz="4000" b="1" cap="all"/>
            </a:lvl1pPr>
            <a:extLst/>
          </a:lstStyle>
          <a:p>
            <a:r>
              <a:rPr kumimoji="0" lang="tr-TR" smtClean="0"/>
              <a:t>Asıl başlık stili için tıklatın</a:t>
            </a:r>
            <a:endParaRPr kumimoji="0" lang="en-US"/>
          </a:p>
        </p:txBody>
      </p:sp>
      <p:sp>
        <p:nvSpPr>
          <p:cNvPr id="3" name="2 Metin Yer Tutucusu"/>
          <p:cNvSpPr>
            <a:spLocks noGrp="1"/>
          </p:cNvSpPr>
          <p:nvPr>
            <p:ph type="body" idx="1"/>
          </p:nvPr>
        </p:nvSpPr>
        <p:spPr>
          <a:xfrm>
            <a:off x="2578392" y="1066800"/>
            <a:ext cx="6400800" cy="1509712"/>
          </a:xfrm>
        </p:spPr>
        <p:txBody>
          <a:bodyPr anchor="b"/>
          <a:lstStyle>
            <a:lvl1pPr marL="18288" indent="0">
              <a:lnSpc>
                <a:spcPts val="2300"/>
              </a:lnSpc>
              <a:spcBef>
                <a:spcPts val="0"/>
              </a:spcBef>
              <a:buNone/>
              <a:defRPr sz="2000">
                <a:solidFill>
                  <a:schemeClr val="tx2">
                    <a:shade val="30000"/>
                    <a:satMod val="150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tr-TR" smtClean="0"/>
              <a:t>Asıl metin stillerini düzenlemek için tıklatın</a:t>
            </a:r>
          </a:p>
        </p:txBody>
      </p:sp>
      <p:sp>
        <p:nvSpPr>
          <p:cNvPr id="4" name="3 Veri Yer Tutucusu"/>
          <p:cNvSpPr>
            <a:spLocks noGrp="1"/>
          </p:cNvSpPr>
          <p:nvPr>
            <p:ph type="dt" sz="half" idx="10"/>
          </p:nvPr>
        </p:nvSpPr>
        <p:spPr/>
        <p:txBody>
          <a:bodyPr/>
          <a:lstStyle>
            <a:extLst/>
          </a:lstStyle>
          <a:p>
            <a:fld id="{56FBE41A-394D-423D-9C3D-2B33B5D35EA9}" type="datetimeFigureOut">
              <a:rPr lang="tr-TR" smtClean="0"/>
              <a:pPr/>
              <a:t>14.06.2019</a:t>
            </a:fld>
            <a:endParaRPr lang="tr-TR"/>
          </a:p>
        </p:txBody>
      </p:sp>
      <p:sp>
        <p:nvSpPr>
          <p:cNvPr id="5" name="4 Altbilgi Yer Tutucusu"/>
          <p:cNvSpPr>
            <a:spLocks noGrp="1"/>
          </p:cNvSpPr>
          <p:nvPr>
            <p:ph type="ftr" sz="quarter" idx="11"/>
          </p:nvPr>
        </p:nvSpPr>
        <p:spPr/>
        <p:txBody>
          <a:bodyPr/>
          <a:lstStyle>
            <a:extLst/>
          </a:lstStyle>
          <a:p>
            <a:endParaRPr lang="tr-TR"/>
          </a:p>
        </p:txBody>
      </p:sp>
      <p:sp>
        <p:nvSpPr>
          <p:cNvPr id="6" name="5 Slayt Numarası Yer Tutucusu"/>
          <p:cNvSpPr>
            <a:spLocks noGrp="1"/>
          </p:cNvSpPr>
          <p:nvPr>
            <p:ph type="sldNum" sz="quarter" idx="12"/>
          </p:nvPr>
        </p:nvSpPr>
        <p:spPr/>
        <p:txBody>
          <a:bodyPr/>
          <a:lstStyle>
            <a:extLst/>
          </a:lstStyle>
          <a:p>
            <a:fld id="{C5A3DCA1-84DE-40C8-90DA-E73E1716D66B}" type="slidenum">
              <a:rPr lang="tr-TR" smtClean="0"/>
              <a:pPr/>
              <a:t>‹#›</a:t>
            </a:fld>
            <a:endParaRPr lang="tr-TR"/>
          </a:p>
        </p:txBody>
      </p:sp>
      <p:sp>
        <p:nvSpPr>
          <p:cNvPr id="10" name="9 Dikdörtgen"/>
          <p:cNvSpPr/>
          <p:nvPr/>
        </p:nvSpPr>
        <p:spPr bwMode="invGray">
          <a:xfrm>
            <a:off x="2286000" y="0"/>
            <a:ext cx="76200"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8" name="7 Oval"/>
          <p:cNvSpPr/>
          <p:nvPr/>
        </p:nvSpPr>
        <p:spPr>
          <a:xfrm>
            <a:off x="2172321" y="2814656"/>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
        <p:nvSpPr>
          <p:cNvPr id="9" name="8 Oval"/>
          <p:cNvSpPr/>
          <p:nvPr/>
        </p:nvSpPr>
        <p:spPr>
          <a:xfrm>
            <a:off x="2408064" y="2745870"/>
            <a:ext cx="64008"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1 Başlık"/>
          <p:cNvSpPr>
            <a:spLocks noGrp="1"/>
          </p:cNvSpPr>
          <p:nvPr>
            <p:ph type="title"/>
          </p:nvPr>
        </p:nvSpPr>
        <p:spPr>
          <a:xfrm>
            <a:off x="1435608" y="274320"/>
            <a:ext cx="7498080" cy="1143000"/>
          </a:xfrm>
        </p:spPr>
        <p:txBody>
          <a:bodyPr/>
          <a:lstStyle>
            <a:extLst/>
          </a:lstStyle>
          <a:p>
            <a:r>
              <a:rPr kumimoji="0" lang="tr-TR" smtClean="0"/>
              <a:t>Asıl başlık stili için tıklatın</a:t>
            </a:r>
            <a:endParaRPr kumimoji="0" lang="en-US"/>
          </a:p>
        </p:txBody>
      </p:sp>
      <p:sp>
        <p:nvSpPr>
          <p:cNvPr id="3" name="2 İçerik Yer Tutucusu"/>
          <p:cNvSpPr>
            <a:spLocks noGrp="1"/>
          </p:cNvSpPr>
          <p:nvPr>
            <p:ph sz="half" idx="1"/>
          </p:nvPr>
        </p:nvSpPr>
        <p:spPr>
          <a:xfrm>
            <a:off x="1435608" y="1524000"/>
            <a:ext cx="36576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4" name="3 İçerik Yer Tutucusu"/>
          <p:cNvSpPr>
            <a:spLocks noGrp="1"/>
          </p:cNvSpPr>
          <p:nvPr>
            <p:ph sz="half" idx="2"/>
          </p:nvPr>
        </p:nvSpPr>
        <p:spPr>
          <a:xfrm>
            <a:off x="5276088" y="1524000"/>
            <a:ext cx="36576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5" name="4 Veri Yer Tutucusu"/>
          <p:cNvSpPr>
            <a:spLocks noGrp="1"/>
          </p:cNvSpPr>
          <p:nvPr>
            <p:ph type="dt" sz="half" idx="10"/>
          </p:nvPr>
        </p:nvSpPr>
        <p:spPr/>
        <p:txBody>
          <a:bodyPr/>
          <a:lstStyle>
            <a:extLst/>
          </a:lstStyle>
          <a:p>
            <a:fld id="{56FBE41A-394D-423D-9C3D-2B33B5D35EA9}" type="datetimeFigureOut">
              <a:rPr lang="tr-TR" smtClean="0"/>
              <a:pPr/>
              <a:t>14.06.2019</a:t>
            </a:fld>
            <a:endParaRPr lang="tr-TR"/>
          </a:p>
        </p:txBody>
      </p:sp>
      <p:sp>
        <p:nvSpPr>
          <p:cNvPr id="6" name="5 Altbilgi Yer Tutucusu"/>
          <p:cNvSpPr>
            <a:spLocks noGrp="1"/>
          </p:cNvSpPr>
          <p:nvPr>
            <p:ph type="ftr" sz="quarter" idx="11"/>
          </p:nvPr>
        </p:nvSpPr>
        <p:spPr/>
        <p:txBody>
          <a:bodyPr/>
          <a:lstStyle>
            <a:extLst/>
          </a:lstStyle>
          <a:p>
            <a:endParaRPr lang="tr-TR"/>
          </a:p>
        </p:txBody>
      </p:sp>
      <p:sp>
        <p:nvSpPr>
          <p:cNvPr id="7" name="6 Slayt Numarası Yer Tutucusu"/>
          <p:cNvSpPr>
            <a:spLocks noGrp="1"/>
          </p:cNvSpPr>
          <p:nvPr>
            <p:ph type="sldNum" sz="quarter" idx="12"/>
          </p:nvPr>
        </p:nvSpPr>
        <p:spPr/>
        <p:txBody>
          <a:bodyPr/>
          <a:lstStyle>
            <a:extLst/>
          </a:lstStyle>
          <a:p>
            <a:fld id="{C5A3DCA1-84DE-40C8-90DA-E73E1716D66B}" type="slidenum">
              <a:rPr lang="tr-TR" smtClean="0"/>
              <a:pPr/>
              <a:t>‹#›</a:t>
            </a:fld>
            <a:endParaRPr lang="tr-T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Karşılaştırma">
    <p:spTree>
      <p:nvGrpSpPr>
        <p:cNvPr id="1" name=""/>
        <p:cNvGrpSpPr/>
        <p:nvPr/>
      </p:nvGrpSpPr>
      <p:grpSpPr>
        <a:xfrm>
          <a:off x="0" y="0"/>
          <a:ext cx="0" cy="0"/>
          <a:chOff x="0" y="0"/>
          <a:chExt cx="0" cy="0"/>
        </a:xfrm>
      </p:grpSpPr>
      <p:sp>
        <p:nvSpPr>
          <p:cNvPr id="2" name="1 Başlık"/>
          <p:cNvSpPr>
            <a:spLocks noGrp="1"/>
          </p:cNvSpPr>
          <p:nvPr>
            <p:ph type="title"/>
          </p:nvPr>
        </p:nvSpPr>
        <p:spPr>
          <a:xfrm>
            <a:off x="457200" y="5160336"/>
            <a:ext cx="8229600" cy="1143000"/>
          </a:xfrm>
        </p:spPr>
        <p:txBody>
          <a:bodyPr anchor="ctr"/>
          <a:lstStyle>
            <a:lvl1pPr algn="ctr">
              <a:defRPr sz="4500" b="1" cap="none" baseline="0"/>
            </a:lvl1pPr>
            <a:extLst/>
          </a:lstStyle>
          <a:p>
            <a:r>
              <a:rPr kumimoji="0" lang="tr-TR" smtClean="0"/>
              <a:t>Asıl başlık stili için tıklatın</a:t>
            </a:r>
            <a:endParaRPr kumimoji="0" lang="en-US"/>
          </a:p>
        </p:txBody>
      </p:sp>
      <p:sp>
        <p:nvSpPr>
          <p:cNvPr id="3" name="2 Metin Yer Tutucusu"/>
          <p:cNvSpPr>
            <a:spLocks noGrp="1"/>
          </p:cNvSpPr>
          <p:nvPr>
            <p:ph type="body" idx="1"/>
          </p:nvPr>
        </p:nvSpPr>
        <p:spPr>
          <a:xfrm>
            <a:off x="45720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tr-TR" smtClean="0"/>
              <a:t>Asıl metin stillerini düzenlemek için tıklatın</a:t>
            </a:r>
          </a:p>
        </p:txBody>
      </p:sp>
      <p:sp>
        <p:nvSpPr>
          <p:cNvPr id="4" name="3 Metin Yer Tutucusu"/>
          <p:cNvSpPr>
            <a:spLocks noGrp="1"/>
          </p:cNvSpPr>
          <p:nvPr>
            <p:ph type="body" sz="half" idx="3"/>
          </p:nvPr>
        </p:nvSpPr>
        <p:spPr>
          <a:xfrm>
            <a:off x="466344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tr-TR" smtClean="0"/>
              <a:t>Asıl metin stillerini düzenlemek için tıklatın</a:t>
            </a:r>
          </a:p>
        </p:txBody>
      </p:sp>
      <p:sp>
        <p:nvSpPr>
          <p:cNvPr id="5" name="4 İçerik Yer Tutucusu"/>
          <p:cNvSpPr>
            <a:spLocks noGrp="1"/>
          </p:cNvSpPr>
          <p:nvPr>
            <p:ph sz="quarter" idx="2"/>
          </p:nvPr>
        </p:nvSpPr>
        <p:spPr>
          <a:xfrm>
            <a:off x="45720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6" name="5 İçerik Yer Tutucusu"/>
          <p:cNvSpPr>
            <a:spLocks noGrp="1"/>
          </p:cNvSpPr>
          <p:nvPr>
            <p:ph sz="quarter" idx="4"/>
          </p:nvPr>
        </p:nvSpPr>
        <p:spPr>
          <a:xfrm>
            <a:off x="466344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7" name="6 Veri Yer Tutucusu"/>
          <p:cNvSpPr>
            <a:spLocks noGrp="1"/>
          </p:cNvSpPr>
          <p:nvPr>
            <p:ph type="dt" sz="half" idx="10"/>
          </p:nvPr>
        </p:nvSpPr>
        <p:spPr/>
        <p:txBody>
          <a:bodyPr/>
          <a:lstStyle>
            <a:extLst/>
          </a:lstStyle>
          <a:p>
            <a:fld id="{56FBE41A-394D-423D-9C3D-2B33B5D35EA9}" type="datetimeFigureOut">
              <a:rPr lang="tr-TR" smtClean="0"/>
              <a:pPr/>
              <a:t>14.06.2019</a:t>
            </a:fld>
            <a:endParaRPr lang="tr-TR"/>
          </a:p>
        </p:txBody>
      </p:sp>
      <p:sp>
        <p:nvSpPr>
          <p:cNvPr id="8" name="7 Altbilgi Yer Tutucusu"/>
          <p:cNvSpPr>
            <a:spLocks noGrp="1"/>
          </p:cNvSpPr>
          <p:nvPr>
            <p:ph type="ftr" sz="quarter" idx="11"/>
          </p:nvPr>
        </p:nvSpPr>
        <p:spPr/>
        <p:txBody>
          <a:bodyPr/>
          <a:lstStyle>
            <a:extLst/>
          </a:lstStyle>
          <a:p>
            <a:endParaRPr lang="tr-TR"/>
          </a:p>
        </p:txBody>
      </p:sp>
      <p:sp>
        <p:nvSpPr>
          <p:cNvPr id="9" name="8 Slayt Numarası Yer Tutucusu"/>
          <p:cNvSpPr>
            <a:spLocks noGrp="1"/>
          </p:cNvSpPr>
          <p:nvPr>
            <p:ph type="sldNum" sz="quarter" idx="12"/>
          </p:nvPr>
        </p:nvSpPr>
        <p:spPr/>
        <p:txBody>
          <a:bodyPr/>
          <a:lstStyle>
            <a:extLst/>
          </a:lstStyle>
          <a:p>
            <a:fld id="{C5A3DCA1-84DE-40C8-90DA-E73E1716D66B}" type="slidenum">
              <a:rPr lang="tr-TR" smtClean="0"/>
              <a:pPr/>
              <a:t>‹#›</a:t>
            </a:fld>
            <a:endParaRPr lang="tr-T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1 Başlık"/>
          <p:cNvSpPr>
            <a:spLocks noGrp="1"/>
          </p:cNvSpPr>
          <p:nvPr>
            <p:ph type="title"/>
          </p:nvPr>
        </p:nvSpPr>
        <p:spPr>
          <a:xfrm>
            <a:off x="1435608" y="274320"/>
            <a:ext cx="7498080" cy="1143000"/>
          </a:xfrm>
        </p:spPr>
        <p:txBody>
          <a:bodyPr anchor="ctr"/>
          <a:lstStyle>
            <a:extLst/>
          </a:lstStyle>
          <a:p>
            <a:r>
              <a:rPr kumimoji="0" lang="tr-TR" smtClean="0"/>
              <a:t>Asıl başlık stili için tıklatın</a:t>
            </a:r>
            <a:endParaRPr kumimoji="0" lang="en-US"/>
          </a:p>
        </p:txBody>
      </p:sp>
      <p:sp>
        <p:nvSpPr>
          <p:cNvPr id="3" name="2 Veri Yer Tutucusu"/>
          <p:cNvSpPr>
            <a:spLocks noGrp="1"/>
          </p:cNvSpPr>
          <p:nvPr>
            <p:ph type="dt" sz="half" idx="10"/>
          </p:nvPr>
        </p:nvSpPr>
        <p:spPr/>
        <p:txBody>
          <a:bodyPr/>
          <a:lstStyle>
            <a:extLst/>
          </a:lstStyle>
          <a:p>
            <a:fld id="{56FBE41A-394D-423D-9C3D-2B33B5D35EA9}" type="datetimeFigureOut">
              <a:rPr lang="tr-TR" smtClean="0"/>
              <a:pPr/>
              <a:t>14.06.2019</a:t>
            </a:fld>
            <a:endParaRPr lang="tr-TR"/>
          </a:p>
        </p:txBody>
      </p:sp>
      <p:sp>
        <p:nvSpPr>
          <p:cNvPr id="4" name="3 Altbilgi Yer Tutucusu"/>
          <p:cNvSpPr>
            <a:spLocks noGrp="1"/>
          </p:cNvSpPr>
          <p:nvPr>
            <p:ph type="ftr" sz="quarter" idx="11"/>
          </p:nvPr>
        </p:nvSpPr>
        <p:spPr/>
        <p:txBody>
          <a:bodyPr/>
          <a:lstStyle>
            <a:extLst/>
          </a:lstStyle>
          <a:p>
            <a:endParaRPr lang="tr-TR"/>
          </a:p>
        </p:txBody>
      </p:sp>
      <p:sp>
        <p:nvSpPr>
          <p:cNvPr id="5" name="4 Slayt Numarası Yer Tutucusu"/>
          <p:cNvSpPr>
            <a:spLocks noGrp="1"/>
          </p:cNvSpPr>
          <p:nvPr>
            <p:ph type="sldNum" sz="quarter" idx="12"/>
          </p:nvPr>
        </p:nvSpPr>
        <p:spPr/>
        <p:txBody>
          <a:bodyPr/>
          <a:lstStyle>
            <a:extLst/>
          </a:lstStyle>
          <a:p>
            <a:fld id="{C5A3DCA1-84DE-40C8-90DA-E73E1716D66B}" type="slidenum">
              <a:rPr lang="tr-TR" smtClean="0"/>
              <a:pPr/>
              <a:t>‹#›</a:t>
            </a:fld>
            <a:endParaRPr lang="tr-T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oş">
    <p:spTree>
      <p:nvGrpSpPr>
        <p:cNvPr id="1" name=""/>
        <p:cNvGrpSpPr/>
        <p:nvPr/>
      </p:nvGrpSpPr>
      <p:grpSpPr>
        <a:xfrm>
          <a:off x="0" y="0"/>
          <a:ext cx="0" cy="0"/>
          <a:chOff x="0" y="0"/>
          <a:chExt cx="0" cy="0"/>
        </a:xfrm>
      </p:grpSpPr>
      <p:sp>
        <p:nvSpPr>
          <p:cNvPr id="5" name="4 Dikdörtgen"/>
          <p:cNvSpPr/>
          <p:nvPr/>
        </p:nvSpPr>
        <p:spPr>
          <a:xfrm>
            <a:off x="1014984" y="0"/>
            <a:ext cx="8129016" cy="6858000"/>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1 Veri Yer Tutucusu"/>
          <p:cNvSpPr>
            <a:spLocks noGrp="1"/>
          </p:cNvSpPr>
          <p:nvPr>
            <p:ph type="dt" sz="half" idx="10"/>
          </p:nvPr>
        </p:nvSpPr>
        <p:spPr/>
        <p:txBody>
          <a:bodyPr/>
          <a:lstStyle>
            <a:extLst/>
          </a:lstStyle>
          <a:p>
            <a:fld id="{56FBE41A-394D-423D-9C3D-2B33B5D35EA9}" type="datetimeFigureOut">
              <a:rPr lang="tr-TR" smtClean="0"/>
              <a:pPr/>
              <a:t>14.06.2019</a:t>
            </a:fld>
            <a:endParaRPr lang="tr-TR"/>
          </a:p>
        </p:txBody>
      </p:sp>
      <p:sp>
        <p:nvSpPr>
          <p:cNvPr id="3" name="2 Altbilgi Yer Tutucusu"/>
          <p:cNvSpPr>
            <a:spLocks noGrp="1"/>
          </p:cNvSpPr>
          <p:nvPr>
            <p:ph type="ftr" sz="quarter" idx="11"/>
          </p:nvPr>
        </p:nvSpPr>
        <p:spPr/>
        <p:txBody>
          <a:bodyPr/>
          <a:lstStyle>
            <a:extLst/>
          </a:lstStyle>
          <a:p>
            <a:endParaRPr lang="tr-TR"/>
          </a:p>
        </p:txBody>
      </p:sp>
      <p:sp>
        <p:nvSpPr>
          <p:cNvPr id="4" name="3 Slayt Numarası Yer Tutucusu"/>
          <p:cNvSpPr>
            <a:spLocks noGrp="1"/>
          </p:cNvSpPr>
          <p:nvPr>
            <p:ph type="sldNum" sz="quarter" idx="12"/>
          </p:nvPr>
        </p:nvSpPr>
        <p:spPr/>
        <p:txBody>
          <a:bodyPr/>
          <a:lstStyle>
            <a:extLst/>
          </a:lstStyle>
          <a:p>
            <a:fld id="{C5A3DCA1-84DE-40C8-90DA-E73E1716D66B}" type="slidenum">
              <a:rPr lang="tr-TR" smtClean="0"/>
              <a:pPr/>
              <a:t>‹#›</a:t>
            </a:fld>
            <a:endParaRPr lang="tr-TR"/>
          </a:p>
        </p:txBody>
      </p:sp>
      <p:sp>
        <p:nvSpPr>
          <p:cNvPr id="6" name="5 Dikdörtgen"/>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Başlıklı İçerik">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16778"/>
            <a:ext cx="3810000" cy="1162050"/>
          </a:xfrm>
          <a:ln>
            <a:noFill/>
          </a:ln>
        </p:spPr>
        <p:txBody>
          <a:bodyPr anchor="b"/>
          <a:lstStyle>
            <a:lvl1pPr algn="l">
              <a:lnSpc>
                <a:spcPts val="2000"/>
              </a:lnSpc>
              <a:buNone/>
              <a:defRPr sz="2200" b="1" cap="all" baseline="0"/>
            </a:lvl1pPr>
            <a:extLst/>
          </a:lstStyle>
          <a:p>
            <a:r>
              <a:rPr kumimoji="0" lang="tr-TR" smtClean="0"/>
              <a:t>Asıl başlık stili için tıklatın</a:t>
            </a:r>
            <a:endParaRPr kumimoji="0" lang="en-US"/>
          </a:p>
        </p:txBody>
      </p:sp>
      <p:sp>
        <p:nvSpPr>
          <p:cNvPr id="3" name="2 Metin Yer Tutucusu"/>
          <p:cNvSpPr>
            <a:spLocks noGrp="1"/>
          </p:cNvSpPr>
          <p:nvPr>
            <p:ph type="body" idx="2"/>
          </p:nvPr>
        </p:nvSpPr>
        <p:spPr>
          <a:xfrm>
            <a:off x="457200" y="1406964"/>
            <a:ext cx="3810000" cy="698500"/>
          </a:xfrm>
        </p:spPr>
        <p:txBody>
          <a:bodyPr/>
          <a:lstStyle>
            <a:lvl1pPr marL="45720" indent="0">
              <a:lnSpc>
                <a:spcPct val="100000"/>
              </a:lnSpc>
              <a:spcBef>
                <a:spcPts val="0"/>
              </a:spcBef>
              <a:buNone/>
              <a:defRPr sz="1400"/>
            </a:lvl1pPr>
            <a:lvl2pPr>
              <a:buNone/>
              <a:defRPr sz="1200"/>
            </a:lvl2pPr>
            <a:lvl3pPr>
              <a:buNone/>
              <a:defRPr sz="1000"/>
            </a:lvl3pPr>
            <a:lvl4pPr>
              <a:buNone/>
              <a:defRPr sz="900"/>
            </a:lvl4pPr>
            <a:lvl5pPr>
              <a:buNone/>
              <a:defRPr sz="900"/>
            </a:lvl5pPr>
            <a:extLst/>
          </a:lstStyle>
          <a:p>
            <a:pPr lvl="0" eaLnBrk="1" latinLnBrk="0" hangingPunct="1"/>
            <a:r>
              <a:rPr kumimoji="0" lang="tr-TR" smtClean="0"/>
              <a:t>Asıl metin stillerini düzenlemek için tıklatın</a:t>
            </a:r>
          </a:p>
        </p:txBody>
      </p:sp>
      <p:sp>
        <p:nvSpPr>
          <p:cNvPr id="4" name="3 İçerik Yer Tutucusu"/>
          <p:cNvSpPr>
            <a:spLocks noGrp="1"/>
          </p:cNvSpPr>
          <p:nvPr>
            <p:ph sz="half" idx="1"/>
          </p:nvPr>
        </p:nvSpPr>
        <p:spPr>
          <a:xfrm>
            <a:off x="457200" y="2133600"/>
            <a:ext cx="8153400" cy="3992563"/>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5" name="4 Veri Yer Tutucusu"/>
          <p:cNvSpPr>
            <a:spLocks noGrp="1"/>
          </p:cNvSpPr>
          <p:nvPr>
            <p:ph type="dt" sz="half" idx="10"/>
          </p:nvPr>
        </p:nvSpPr>
        <p:spPr/>
        <p:txBody>
          <a:bodyPr/>
          <a:lstStyle>
            <a:extLst/>
          </a:lstStyle>
          <a:p>
            <a:fld id="{56FBE41A-394D-423D-9C3D-2B33B5D35EA9}" type="datetimeFigureOut">
              <a:rPr lang="tr-TR" smtClean="0"/>
              <a:pPr/>
              <a:t>14.06.2019</a:t>
            </a:fld>
            <a:endParaRPr lang="tr-TR"/>
          </a:p>
        </p:txBody>
      </p:sp>
      <p:sp>
        <p:nvSpPr>
          <p:cNvPr id="6" name="5 Altbilgi Yer Tutucusu"/>
          <p:cNvSpPr>
            <a:spLocks noGrp="1"/>
          </p:cNvSpPr>
          <p:nvPr>
            <p:ph type="ftr" sz="quarter" idx="11"/>
          </p:nvPr>
        </p:nvSpPr>
        <p:spPr/>
        <p:txBody>
          <a:bodyPr/>
          <a:lstStyle>
            <a:extLst/>
          </a:lstStyle>
          <a:p>
            <a:endParaRPr lang="tr-TR"/>
          </a:p>
        </p:txBody>
      </p:sp>
      <p:sp>
        <p:nvSpPr>
          <p:cNvPr id="7" name="6 Slayt Numarası Yer Tutucusu"/>
          <p:cNvSpPr>
            <a:spLocks noGrp="1"/>
          </p:cNvSpPr>
          <p:nvPr>
            <p:ph type="sldNum" sz="quarter" idx="12"/>
          </p:nvPr>
        </p:nvSpPr>
        <p:spPr/>
        <p:txBody>
          <a:bodyPr/>
          <a:lstStyle>
            <a:extLst/>
          </a:lstStyle>
          <a:p>
            <a:fld id="{C5A3DCA1-84DE-40C8-90DA-E73E1716D66B}" type="slidenum">
              <a:rPr lang="tr-TR" smtClean="0"/>
              <a:pPr/>
              <a:t>‹#›</a:t>
            </a:fld>
            <a:endParaRPr lang="tr-T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Başlıklı Resim">
    <p:spTree>
      <p:nvGrpSpPr>
        <p:cNvPr id="1" name=""/>
        <p:cNvGrpSpPr/>
        <p:nvPr/>
      </p:nvGrpSpPr>
      <p:grpSpPr>
        <a:xfrm>
          <a:off x="0" y="0"/>
          <a:ext cx="0" cy="0"/>
          <a:chOff x="0" y="0"/>
          <a:chExt cx="0" cy="0"/>
        </a:xfrm>
      </p:grpSpPr>
      <p:sp>
        <p:nvSpPr>
          <p:cNvPr id="2" name="1 Başlık"/>
          <p:cNvSpPr>
            <a:spLocks noGrp="1"/>
          </p:cNvSpPr>
          <p:nvPr>
            <p:ph type="title"/>
          </p:nvPr>
        </p:nvSpPr>
        <p:spPr>
          <a:xfrm>
            <a:off x="5886896" y="1066800"/>
            <a:ext cx="2743200" cy="1981200"/>
          </a:xfrm>
        </p:spPr>
        <p:txBody>
          <a:bodyPr anchor="b">
            <a:noAutofit/>
          </a:bodyPr>
          <a:lstStyle>
            <a:lvl1pPr algn="l">
              <a:buNone/>
              <a:defRPr sz="2100" b="1">
                <a:effectLst/>
              </a:defRPr>
            </a:lvl1pPr>
            <a:extLst/>
          </a:lstStyle>
          <a:p>
            <a:r>
              <a:rPr kumimoji="0" lang="tr-TR" smtClean="0"/>
              <a:t>Asıl başlık stili için tıklatın</a:t>
            </a:r>
            <a:endParaRPr kumimoji="0" lang="en-US"/>
          </a:p>
        </p:txBody>
      </p:sp>
      <p:sp>
        <p:nvSpPr>
          <p:cNvPr id="5" name="4 Veri Yer Tutucusu"/>
          <p:cNvSpPr>
            <a:spLocks noGrp="1"/>
          </p:cNvSpPr>
          <p:nvPr>
            <p:ph type="dt" sz="half" idx="10"/>
          </p:nvPr>
        </p:nvSpPr>
        <p:spPr/>
        <p:txBody>
          <a:bodyPr/>
          <a:lstStyle>
            <a:extLst/>
          </a:lstStyle>
          <a:p>
            <a:fld id="{56FBE41A-394D-423D-9C3D-2B33B5D35EA9}" type="datetimeFigureOut">
              <a:rPr lang="tr-TR" smtClean="0"/>
              <a:pPr/>
              <a:t>14.06.2019</a:t>
            </a:fld>
            <a:endParaRPr lang="tr-TR"/>
          </a:p>
        </p:txBody>
      </p:sp>
      <p:sp>
        <p:nvSpPr>
          <p:cNvPr id="6" name="5 Altbilgi Yer Tutucusu"/>
          <p:cNvSpPr>
            <a:spLocks noGrp="1"/>
          </p:cNvSpPr>
          <p:nvPr>
            <p:ph type="ftr" sz="quarter" idx="11"/>
          </p:nvPr>
        </p:nvSpPr>
        <p:spPr/>
        <p:txBody>
          <a:bodyPr/>
          <a:lstStyle>
            <a:extLst/>
          </a:lstStyle>
          <a:p>
            <a:endParaRPr lang="tr-TR"/>
          </a:p>
        </p:txBody>
      </p:sp>
      <p:sp>
        <p:nvSpPr>
          <p:cNvPr id="7" name="6 Slayt Numarası Yer Tutucusu"/>
          <p:cNvSpPr>
            <a:spLocks noGrp="1"/>
          </p:cNvSpPr>
          <p:nvPr>
            <p:ph type="sldNum" sz="quarter" idx="12"/>
          </p:nvPr>
        </p:nvSpPr>
        <p:spPr/>
        <p:txBody>
          <a:bodyPr/>
          <a:lstStyle>
            <a:extLst/>
          </a:lstStyle>
          <a:p>
            <a:fld id="{C5A3DCA1-84DE-40C8-90DA-E73E1716D66B}" type="slidenum">
              <a:rPr lang="tr-TR" smtClean="0"/>
              <a:pPr/>
              <a:t>‹#›</a:t>
            </a:fld>
            <a:endParaRPr lang="tr-TR"/>
          </a:p>
        </p:txBody>
      </p:sp>
      <p:sp>
        <p:nvSpPr>
          <p:cNvPr id="8" name="7 Dikdörtgen"/>
          <p:cNvSpPr/>
          <p:nvPr/>
        </p:nvSpPr>
        <p:spPr>
          <a:xfrm>
            <a:off x="762000" y="1066800"/>
            <a:ext cx="4572000" cy="4572000"/>
          </a:xfrm>
          <a:prstGeom prst="rect">
            <a:avLst/>
          </a:prstGeom>
          <a:solidFill>
            <a:srgbClr val="FFFFFF"/>
          </a:solidFill>
          <a:ln w="88900" cap="sq">
            <a:solidFill>
              <a:srgbClr val="FFFFFF"/>
            </a:solidFill>
            <a:miter lim="800000"/>
          </a:ln>
          <a:effectLst>
            <a:outerShdw blurRad="55500" dist="18500" dir="5400000" algn="tl" rotWithShape="0">
              <a:srgbClr val="000000">
                <a:alpha val="35000"/>
              </a:srgbClr>
            </a:outerShdw>
          </a:effectLst>
          <a:scene3d>
            <a:camera prst="orthographicFront"/>
            <a:lightRig rig="twoPt" dir="t">
              <a:rot lat="0" lon="0" rev="7200000"/>
            </a:lightRig>
          </a:scene3d>
          <a:sp3d contourW="635">
            <a:bevelT w="25400" h="19050"/>
            <a:contourClr>
              <a:srgbClr val="969696"/>
            </a:contourClr>
          </a:sp3d>
        </p:spPr>
        <p:txBody>
          <a:bodyPr lIns="91440" tIns="274320" rtlCol="0" anchor="t">
            <a:normAutofit/>
          </a:bodyPr>
          <a:lstStyle>
            <a:extLst/>
          </a:lstStyle>
          <a:p>
            <a:pPr marL="0" indent="-283464" algn="l" rtl="0" eaLnBrk="1" latinLnBrk="0" hangingPunct="1">
              <a:lnSpc>
                <a:spcPts val="3000"/>
              </a:lnSpc>
              <a:spcBef>
                <a:spcPts val="600"/>
              </a:spcBef>
              <a:buClr>
                <a:schemeClr val="accent1"/>
              </a:buClr>
              <a:buSzPct val="80000"/>
              <a:buFont typeface="Wingdings 2"/>
              <a:buNone/>
            </a:pPr>
            <a:endParaRPr kumimoji="0" lang="en-US" sz="3200" kern="1200">
              <a:solidFill>
                <a:schemeClr val="tx1"/>
              </a:solidFill>
              <a:latin typeface="+mn-lt"/>
              <a:ea typeface="+mn-ea"/>
              <a:cs typeface="+mn-cs"/>
            </a:endParaRPr>
          </a:p>
        </p:txBody>
      </p:sp>
      <p:sp>
        <p:nvSpPr>
          <p:cNvPr id="3" name="2 Resim Yer Tutucusu"/>
          <p:cNvSpPr>
            <a:spLocks noGrp="1"/>
          </p:cNvSpPr>
          <p:nvPr>
            <p:ph type="pic" idx="1"/>
          </p:nvPr>
        </p:nvSpPr>
        <p:spPr>
          <a:xfrm>
            <a:off x="838200" y="1143003"/>
            <a:ext cx="4419600" cy="3514531"/>
          </a:xfrm>
          <a:prstGeom prst="roundRect">
            <a:avLst>
              <a:gd name="adj" fmla="val 783"/>
            </a:avLst>
          </a:prstGeom>
          <a:solidFill>
            <a:schemeClr val="bg2"/>
          </a:solidFill>
          <a:ln w="127000">
            <a:noFill/>
            <a:miter lim="800000"/>
          </a:ln>
          <a:effectLst/>
        </p:spPr>
        <p:txBody>
          <a:bodyPr lIns="91440" tIns="274320" anchor="t"/>
          <a:lstStyle>
            <a:lvl1pPr indent="0">
              <a:buNone/>
              <a:defRPr sz="3200"/>
            </a:lvl1pPr>
            <a:extLst/>
          </a:lstStyle>
          <a:p>
            <a:pPr marL="0" algn="l" eaLnBrk="1" latinLnBrk="0" hangingPunct="1"/>
            <a:r>
              <a:rPr kumimoji="0" lang="tr-TR" smtClean="0"/>
              <a:t>Resim eklemek için simgeyi tıklatın</a:t>
            </a:r>
            <a:endParaRPr kumimoji="0" lang="en-US" dirty="0"/>
          </a:p>
        </p:txBody>
      </p:sp>
      <p:sp>
        <p:nvSpPr>
          <p:cNvPr id="9" name="8 Akış Çizelgesi: İşlem"/>
          <p:cNvSpPr/>
          <p:nvPr/>
        </p:nvSpPr>
        <p:spPr>
          <a:xfrm rot="19468671">
            <a:off x="396725" y="954341"/>
            <a:ext cx="685800"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shade val="90000"/>
                <a:satMod val="200000"/>
                <a:alpha val="40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0" name="9 Akış Çizelgesi: İşlem"/>
          <p:cNvSpPr/>
          <p:nvPr/>
        </p:nvSpPr>
        <p:spPr>
          <a:xfrm rot="2103354" flipH="1">
            <a:off x="5003667" y="936786"/>
            <a:ext cx="649224"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alpha val="20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4" name="3 Metin Yer Tutucusu"/>
          <p:cNvSpPr>
            <a:spLocks noGrp="1"/>
          </p:cNvSpPr>
          <p:nvPr>
            <p:ph type="body" sz="half" idx="2"/>
          </p:nvPr>
        </p:nvSpPr>
        <p:spPr>
          <a:xfrm>
            <a:off x="838200" y="4800600"/>
            <a:ext cx="4419600" cy="762000"/>
          </a:xfrm>
        </p:spPr>
        <p:txBody>
          <a:bodyPr anchor="ctr"/>
          <a:lstStyle>
            <a:lvl1pPr marL="0" indent="0" algn="l">
              <a:lnSpc>
                <a:spcPts val="1600"/>
              </a:lnSpc>
              <a:spcBef>
                <a:spcPts val="0"/>
              </a:spcBef>
              <a:buNone/>
              <a:defRPr sz="1400">
                <a:solidFill>
                  <a:srgbClr val="777777"/>
                </a:solidFill>
              </a:defRPr>
            </a:lvl1pPr>
            <a:lvl2pPr>
              <a:defRPr sz="1200"/>
            </a:lvl2pPr>
            <a:lvl3pPr>
              <a:defRPr sz="1000"/>
            </a:lvl3pPr>
            <a:lvl4pPr>
              <a:defRPr sz="900"/>
            </a:lvl4pPr>
            <a:lvl5pPr>
              <a:defRPr sz="900"/>
            </a:lvl5pPr>
            <a:extLst/>
          </a:lstStyle>
          <a:p>
            <a:pPr lvl="0" eaLnBrk="1" latinLnBrk="0" hangingPunct="1"/>
            <a:r>
              <a:rPr kumimoji="0" lang="tr-TR" smtClean="0"/>
              <a:t>Asıl metin stillerini düzenlemek için tıklatın</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6 Pasta"/>
          <p:cNvSpPr/>
          <p:nvPr/>
        </p:nvSpPr>
        <p:spPr>
          <a:xfrm>
            <a:off x="-815927" y="-815922"/>
            <a:ext cx="1638887" cy="1638887"/>
          </a:xfrm>
          <a:prstGeom prst="pie">
            <a:avLst>
              <a:gd name="adj1" fmla="val 0"/>
              <a:gd name="adj2" fmla="val 5402120"/>
            </a:avLst>
          </a:prstGeom>
          <a:solidFill>
            <a:schemeClr val="bg2">
              <a:tint val="18000"/>
              <a:satMod val="220000"/>
              <a:alpha val="33000"/>
            </a:schemeClr>
          </a:solidFill>
          <a:ln w="3175" cap="rnd" cmpd="sng" algn="ctr">
            <a:solidFill>
              <a:schemeClr val="bg2">
                <a:shade val="70000"/>
                <a:satMod val="200000"/>
                <a:alpha val="100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8" name="7 Oval"/>
          <p:cNvSpPr/>
          <p:nvPr/>
        </p:nvSpPr>
        <p:spPr>
          <a:xfrm>
            <a:off x="168816" y="21102"/>
            <a:ext cx="1702191" cy="1702191"/>
          </a:xfrm>
          <a:prstGeom prst="ellipse">
            <a:avLst/>
          </a:prstGeom>
          <a:noFill/>
          <a:ln w="27305" cap="rnd" cmpd="sng" algn="ctr">
            <a:solidFill>
              <a:schemeClr val="bg2">
                <a:tint val="45000"/>
                <a:satMod val="325000"/>
                <a:alpha val="100000"/>
              </a:schemeClr>
            </a:solidFill>
            <a:prstDash val="solid"/>
          </a:ln>
          <a:effectLst>
            <a:outerShdw blurRad="25400" dist="25400" dir="5400000" algn="tl" rotWithShape="0">
              <a:schemeClr val="bg2">
                <a:shade val="50000"/>
                <a:satMod val="150000"/>
                <a:alpha val="8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1" name="10 Halka"/>
          <p:cNvSpPr/>
          <p:nvPr/>
        </p:nvSpPr>
        <p:spPr>
          <a:xfrm rot="2315675">
            <a:off x="182881" y="1055077"/>
            <a:ext cx="1125717" cy="1102624"/>
          </a:xfrm>
          <a:prstGeom prst="donut">
            <a:avLst>
              <a:gd name="adj" fmla="val 11833"/>
            </a:avLst>
          </a:prstGeom>
          <a:gradFill rotWithShape="1">
            <a:gsLst>
              <a:gs pos="0">
                <a:schemeClr val="bg2">
                  <a:tint val="10000"/>
                  <a:shade val="99000"/>
                  <a:satMod val="355000"/>
                  <a:alpha val="70000"/>
                </a:schemeClr>
              </a:gs>
              <a:gs pos="70000">
                <a:schemeClr val="bg2">
                  <a:tint val="6000"/>
                  <a:shade val="100000"/>
                  <a:satMod val="400000"/>
                  <a:alpha val="55000"/>
                </a:schemeClr>
              </a:gs>
              <a:gs pos="100000">
                <a:schemeClr val="bg2">
                  <a:tint val="100000"/>
                  <a:shade val="75000"/>
                  <a:satMod val="370000"/>
                  <a:alpha val="60000"/>
                </a:schemeClr>
              </a:gs>
            </a:gsLst>
            <a:path path="circle">
              <a:fillToRect l="-407500" t="-50000" r="507500" b="150000"/>
            </a:path>
          </a:gradFill>
          <a:ln w="7350" cap="rnd" cmpd="sng" algn="ctr">
            <a:solidFill>
              <a:schemeClr val="bg2">
                <a:shade val="60000"/>
                <a:satMod val="220000"/>
                <a:alpha val="100000"/>
              </a:schemeClr>
            </a:solidFill>
            <a:prstDash val="solid"/>
          </a:ln>
          <a:effectLst>
            <a:outerShdw blurRad="12700" dist="15000" dir="4500000" algn="tl" rotWithShape="0">
              <a:schemeClr val="bg2">
                <a:shade val="10000"/>
                <a:satMod val="200000"/>
                <a:alpha val="3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2" name="11 Dikdörtgen"/>
          <p:cNvSpPr/>
          <p:nvPr/>
        </p:nvSpPr>
        <p:spPr>
          <a:xfrm>
            <a:off x="1012873" y="-54"/>
            <a:ext cx="8131127"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5" name="4 Başlık Yer Tutucusu"/>
          <p:cNvSpPr>
            <a:spLocks noGrp="1"/>
          </p:cNvSpPr>
          <p:nvPr>
            <p:ph type="title"/>
          </p:nvPr>
        </p:nvSpPr>
        <p:spPr>
          <a:xfrm>
            <a:off x="1435608" y="274638"/>
            <a:ext cx="7498080" cy="1143000"/>
          </a:xfrm>
          <a:prstGeom prst="rect">
            <a:avLst/>
          </a:prstGeom>
        </p:spPr>
        <p:txBody>
          <a:bodyPr anchor="ctr">
            <a:normAutofit/>
          </a:bodyPr>
          <a:lstStyle>
            <a:extLst/>
          </a:lstStyle>
          <a:p>
            <a:r>
              <a:rPr kumimoji="0" lang="tr-TR" smtClean="0"/>
              <a:t>Asıl başlık stili için tıklatın</a:t>
            </a:r>
            <a:endParaRPr kumimoji="0" lang="en-US"/>
          </a:p>
        </p:txBody>
      </p:sp>
      <p:sp>
        <p:nvSpPr>
          <p:cNvPr id="9" name="8 Metin Yer Tutucusu"/>
          <p:cNvSpPr>
            <a:spLocks noGrp="1"/>
          </p:cNvSpPr>
          <p:nvPr>
            <p:ph type="body" idx="1"/>
          </p:nvPr>
        </p:nvSpPr>
        <p:spPr>
          <a:xfrm>
            <a:off x="1435608" y="1447800"/>
            <a:ext cx="7498080" cy="4800600"/>
          </a:xfrm>
          <a:prstGeom prst="rect">
            <a:avLst/>
          </a:prstGeom>
        </p:spPr>
        <p:txBody>
          <a:bodyPr>
            <a:normAutofit/>
          </a:bodyPr>
          <a:lstStyle>
            <a:extLst/>
          </a:lstStyle>
          <a:p>
            <a:pPr lvl="0" eaLnBrk="1" latinLnBrk="0" hangingPunct="1"/>
            <a:r>
              <a:rPr kumimoji="0" lang="tr-TR" smtClean="0"/>
              <a:t>Asıl metin stillerini düzenlemek için tıklatın</a:t>
            </a:r>
          </a:p>
          <a:p>
            <a:pPr lvl="1" eaLnBrk="1" latinLnBrk="0" hangingPunct="1"/>
            <a:r>
              <a:rPr kumimoji="0" lang="tr-TR" smtClean="0"/>
              <a:t>İkinci düzey</a:t>
            </a:r>
          </a:p>
          <a:p>
            <a:pPr lvl="2" eaLnBrk="1" latinLnBrk="0" hangingPunct="1"/>
            <a:r>
              <a:rPr kumimoji="0" lang="tr-TR" smtClean="0"/>
              <a:t>Üçüncü düzey</a:t>
            </a:r>
          </a:p>
          <a:p>
            <a:pPr lvl="3" eaLnBrk="1" latinLnBrk="0" hangingPunct="1"/>
            <a:r>
              <a:rPr kumimoji="0" lang="tr-TR" smtClean="0"/>
              <a:t>Dördüncü düzey</a:t>
            </a:r>
          </a:p>
          <a:p>
            <a:pPr lvl="4" eaLnBrk="1" latinLnBrk="0" hangingPunct="1"/>
            <a:r>
              <a:rPr kumimoji="0" lang="tr-TR" smtClean="0"/>
              <a:t>Beşinci düzey</a:t>
            </a:r>
            <a:endParaRPr kumimoji="0" lang="en-US"/>
          </a:p>
        </p:txBody>
      </p:sp>
      <p:sp>
        <p:nvSpPr>
          <p:cNvPr id="24" name="23 Veri Yer Tutucusu"/>
          <p:cNvSpPr>
            <a:spLocks noGrp="1"/>
          </p:cNvSpPr>
          <p:nvPr>
            <p:ph type="dt" sz="half" idx="2"/>
          </p:nvPr>
        </p:nvSpPr>
        <p:spPr>
          <a:xfrm>
            <a:off x="3581400" y="6305550"/>
            <a:ext cx="2133600" cy="476250"/>
          </a:xfrm>
          <a:prstGeom prst="rect">
            <a:avLst/>
          </a:prstGeom>
        </p:spPr>
        <p:txBody>
          <a:bodyPr anchor="b"/>
          <a:lstStyle>
            <a:lvl1pPr algn="r" eaLnBrk="1" latinLnBrk="0" hangingPunct="1">
              <a:defRPr kumimoji="0" sz="1200">
                <a:solidFill>
                  <a:schemeClr val="bg2">
                    <a:shade val="50000"/>
                    <a:satMod val="200000"/>
                  </a:schemeClr>
                </a:solidFill>
              </a:defRPr>
            </a:lvl1pPr>
            <a:extLst/>
          </a:lstStyle>
          <a:p>
            <a:fld id="{56FBE41A-394D-423D-9C3D-2B33B5D35EA9}" type="datetimeFigureOut">
              <a:rPr lang="tr-TR" smtClean="0"/>
              <a:pPr/>
              <a:t>14.06.2019</a:t>
            </a:fld>
            <a:endParaRPr lang="tr-TR"/>
          </a:p>
        </p:txBody>
      </p:sp>
      <p:sp>
        <p:nvSpPr>
          <p:cNvPr id="10" name="9 Altbilgi Yer Tutucusu"/>
          <p:cNvSpPr>
            <a:spLocks noGrp="1"/>
          </p:cNvSpPr>
          <p:nvPr>
            <p:ph type="ftr" sz="quarter" idx="3"/>
          </p:nvPr>
        </p:nvSpPr>
        <p:spPr>
          <a:xfrm>
            <a:off x="5715000" y="6305550"/>
            <a:ext cx="2895600" cy="476250"/>
          </a:xfrm>
          <a:prstGeom prst="rect">
            <a:avLst/>
          </a:prstGeom>
        </p:spPr>
        <p:txBody>
          <a:bodyPr anchor="b"/>
          <a:lstStyle>
            <a:lvl1pPr eaLnBrk="1" latinLnBrk="0" hangingPunct="1">
              <a:defRPr kumimoji="0" sz="1200">
                <a:solidFill>
                  <a:schemeClr val="bg2">
                    <a:shade val="50000"/>
                    <a:satMod val="200000"/>
                  </a:schemeClr>
                </a:solidFill>
                <a:effectLst/>
              </a:defRPr>
            </a:lvl1pPr>
            <a:extLst/>
          </a:lstStyle>
          <a:p>
            <a:endParaRPr lang="tr-TR"/>
          </a:p>
        </p:txBody>
      </p:sp>
      <p:sp>
        <p:nvSpPr>
          <p:cNvPr id="22" name="21 Slayt Numarası Yer Tutucusu"/>
          <p:cNvSpPr>
            <a:spLocks noGrp="1"/>
          </p:cNvSpPr>
          <p:nvPr>
            <p:ph type="sldNum" sz="quarter" idx="4"/>
          </p:nvPr>
        </p:nvSpPr>
        <p:spPr>
          <a:xfrm>
            <a:off x="8613648" y="6305550"/>
            <a:ext cx="457200" cy="476250"/>
          </a:xfrm>
          <a:prstGeom prst="rect">
            <a:avLst/>
          </a:prstGeom>
        </p:spPr>
        <p:txBody>
          <a:bodyPr anchor="b"/>
          <a:lstStyle>
            <a:lvl1pPr algn="ctr" eaLnBrk="1" latinLnBrk="0" hangingPunct="1">
              <a:defRPr kumimoji="0" sz="1200">
                <a:solidFill>
                  <a:schemeClr val="bg2">
                    <a:shade val="50000"/>
                    <a:satMod val="200000"/>
                  </a:schemeClr>
                </a:solidFill>
                <a:effectLst/>
              </a:defRPr>
            </a:lvl1pPr>
            <a:extLst/>
          </a:lstStyle>
          <a:p>
            <a:fld id="{C5A3DCA1-84DE-40C8-90DA-E73E1716D66B}" type="slidenum">
              <a:rPr lang="tr-TR" smtClean="0"/>
              <a:pPr/>
              <a:t>‹#›</a:t>
            </a:fld>
            <a:endParaRPr lang="tr-TR"/>
          </a:p>
        </p:txBody>
      </p:sp>
      <p:sp>
        <p:nvSpPr>
          <p:cNvPr id="15" name="14 Dikdörtgen"/>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Tree>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Lst>
  <p:txStyles>
    <p:titleStyle>
      <a:lvl1pPr algn="l" rtl="0" eaLnBrk="1" latinLnBrk="0" hangingPunct="1">
        <a:spcBef>
          <a:spcPct val="0"/>
        </a:spcBef>
        <a:buNone/>
        <a:defRPr kumimoji="0" sz="4300" kern="1200">
          <a:solidFill>
            <a:schemeClr val="tx2">
              <a:satMod val="130000"/>
            </a:schemeClr>
          </a:solidFill>
          <a:effectLst>
            <a:outerShdw blurRad="50000" dist="30000" dir="5400000" algn="tl" rotWithShape="0">
              <a:srgbClr val="000000">
                <a:alpha val="30000"/>
              </a:srgbClr>
            </a:outerShdw>
          </a:effectLst>
          <a:latin typeface="+mj-lt"/>
          <a:ea typeface="+mj-ea"/>
          <a:cs typeface="+mj-cs"/>
        </a:defRPr>
      </a:lvl1pPr>
      <a:extLst/>
    </p:titleStyle>
    <p:bodyStyle>
      <a:lvl1pPr marL="365760" indent="-283464" algn="l" rtl="0" eaLnBrk="1" latinLnBrk="0" hangingPunct="1">
        <a:lnSpc>
          <a:spcPct val="100000"/>
        </a:lnSpc>
        <a:spcBef>
          <a:spcPts val="600"/>
        </a:spcBef>
        <a:buClr>
          <a:schemeClr val="accent1"/>
        </a:buClr>
        <a:buSzPct val="80000"/>
        <a:buFont typeface="Wingdings 2"/>
        <a:buChar char=""/>
        <a:defRPr kumimoji="0" sz="3200" kern="1200">
          <a:solidFill>
            <a:schemeClr val="tx1"/>
          </a:solidFill>
          <a:latin typeface="+mn-lt"/>
          <a:ea typeface="+mn-ea"/>
          <a:cs typeface="+mn-cs"/>
        </a:defRPr>
      </a:lvl1pPr>
      <a:lvl2pPr marL="640080" indent="-237744" algn="l" rtl="0" eaLnBrk="1" latinLnBrk="0" hangingPunct="1">
        <a:lnSpc>
          <a:spcPct val="100000"/>
        </a:lnSpc>
        <a:spcBef>
          <a:spcPts val="550"/>
        </a:spcBef>
        <a:buClr>
          <a:schemeClr val="accent1"/>
        </a:buClr>
        <a:buFont typeface="Verdana"/>
        <a:buChar char="◦"/>
        <a:defRPr kumimoji="0" sz="2800" kern="1200">
          <a:solidFill>
            <a:schemeClr val="tx1"/>
          </a:solidFill>
          <a:latin typeface="+mn-lt"/>
          <a:ea typeface="+mn-ea"/>
          <a:cs typeface="+mn-cs"/>
        </a:defRPr>
      </a:lvl2pPr>
      <a:lvl3pPr marL="886968" indent="-228600" algn="l" rtl="0" eaLnBrk="1" latinLnBrk="0" hangingPunct="1">
        <a:lnSpc>
          <a:spcPct val="100000"/>
        </a:lnSpc>
        <a:spcBef>
          <a:spcPct val="20000"/>
        </a:spcBef>
        <a:buClr>
          <a:schemeClr val="accent2"/>
        </a:buClr>
        <a:buFont typeface="Wingdings 2"/>
        <a:buChar char=""/>
        <a:defRPr kumimoji="0" sz="2400" kern="1200">
          <a:solidFill>
            <a:schemeClr val="tx1"/>
          </a:solidFill>
          <a:latin typeface="+mn-lt"/>
          <a:ea typeface="+mn-ea"/>
          <a:cs typeface="+mn-cs"/>
        </a:defRPr>
      </a:lvl3pPr>
      <a:lvl4pPr marL="1097280" indent="-173736" algn="l" rtl="0" eaLnBrk="1" latinLnBrk="0" hangingPunct="1">
        <a:lnSpc>
          <a:spcPct val="100000"/>
        </a:lnSpc>
        <a:spcBef>
          <a:spcPct val="20000"/>
        </a:spcBef>
        <a:buClr>
          <a:schemeClr val="accent3"/>
        </a:buClr>
        <a:buFont typeface="Wingdings 2"/>
        <a:buChar char=""/>
        <a:defRPr kumimoji="0" sz="2000" kern="1200">
          <a:solidFill>
            <a:schemeClr val="tx1"/>
          </a:solidFill>
          <a:latin typeface="+mn-lt"/>
          <a:ea typeface="+mn-ea"/>
          <a:cs typeface="+mn-cs"/>
        </a:defRPr>
      </a:lvl4pPr>
      <a:lvl5pPr marL="1298448" indent="-182880" algn="l" rtl="0" eaLnBrk="1" latinLnBrk="0" hangingPunct="1">
        <a:lnSpc>
          <a:spcPct val="100000"/>
        </a:lnSpc>
        <a:spcBef>
          <a:spcPct val="20000"/>
        </a:spcBef>
        <a:buClr>
          <a:schemeClr val="accent4"/>
        </a:buClr>
        <a:buFont typeface="Wingdings 2"/>
        <a:buChar char=""/>
        <a:defRPr kumimoji="0" sz="2000" kern="1200">
          <a:solidFill>
            <a:schemeClr val="tx1"/>
          </a:solidFill>
          <a:latin typeface="+mn-lt"/>
          <a:ea typeface="+mn-ea"/>
          <a:cs typeface="+mn-cs"/>
        </a:defRPr>
      </a:lvl5pPr>
      <a:lvl6pPr marL="1508760" indent="-182880" algn="l" rtl="0" eaLnBrk="1" latinLnBrk="0" hangingPunct="1">
        <a:lnSpc>
          <a:spcPct val="100000"/>
        </a:lnSpc>
        <a:spcBef>
          <a:spcPct val="20000"/>
        </a:spcBef>
        <a:buClr>
          <a:schemeClr val="accent5"/>
        </a:buClr>
        <a:buFont typeface="Wingdings 2"/>
        <a:buChar char=""/>
        <a:defRPr kumimoji="0" sz="2000" kern="1200">
          <a:solidFill>
            <a:schemeClr val="tx1"/>
          </a:solidFill>
          <a:latin typeface="+mn-lt"/>
          <a:ea typeface="+mn-ea"/>
          <a:cs typeface="+mn-cs"/>
        </a:defRPr>
      </a:lvl6pPr>
      <a:lvl7pPr marL="171907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7pPr>
      <a:lvl8pPr marL="1920240"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8pPr>
      <a:lvl9pPr marL="213055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ctrTitle"/>
          </p:nvPr>
        </p:nvSpPr>
        <p:spPr/>
        <p:txBody>
          <a:bodyPr>
            <a:normAutofit/>
          </a:bodyPr>
          <a:lstStyle/>
          <a:p>
            <a:r>
              <a:rPr lang="tr-TR" b="1" dirty="0" smtClean="0">
                <a:latin typeface="Times New Roman" pitchFamily="18" charset="0"/>
                <a:cs typeface="Times New Roman" pitchFamily="18" charset="0"/>
              </a:rPr>
              <a:t>ÇOCUK VE ERGENLERDE DİNİ GELİŞİM</a:t>
            </a:r>
            <a:endParaRPr lang="tr-TR" b="1" dirty="0">
              <a:latin typeface="Times New Roman" pitchFamily="18" charset="0"/>
              <a:cs typeface="Times New Roman" pitchFamily="18" charset="0"/>
            </a:endParaRPr>
          </a:p>
        </p:txBody>
      </p:sp>
      <p:sp>
        <p:nvSpPr>
          <p:cNvPr id="3" name="2 Alt Başlık"/>
          <p:cNvSpPr>
            <a:spLocks noGrp="1"/>
          </p:cNvSpPr>
          <p:nvPr>
            <p:ph type="subTitle" idx="1"/>
          </p:nvPr>
        </p:nvSpPr>
        <p:spPr/>
        <p:txBody>
          <a:bodyPr/>
          <a:lstStyle/>
          <a:p>
            <a:endParaRPr lang="tr-T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fontScale="90000"/>
          </a:bodyPr>
          <a:lstStyle/>
          <a:p>
            <a:r>
              <a:rPr lang="tr-TR" dirty="0" smtClean="0">
                <a:latin typeface="Times New Roman" pitchFamily="18" charset="0"/>
                <a:cs typeface="Times New Roman" pitchFamily="18" charset="0"/>
              </a:rPr>
              <a:t>İlk Çocukluk Döneminin Genel Özellikleri</a:t>
            </a:r>
            <a:endParaRPr lang="tr-TR" dirty="0">
              <a:latin typeface="Times New Roman" pitchFamily="18" charset="0"/>
              <a:cs typeface="Times New Roman" pitchFamily="18" charset="0"/>
            </a:endParaRPr>
          </a:p>
        </p:txBody>
      </p:sp>
      <p:sp>
        <p:nvSpPr>
          <p:cNvPr id="3" name="2 İçerik Yer Tutucusu"/>
          <p:cNvSpPr>
            <a:spLocks noGrp="1"/>
          </p:cNvSpPr>
          <p:nvPr>
            <p:ph idx="1"/>
          </p:nvPr>
        </p:nvSpPr>
        <p:spPr/>
        <p:txBody>
          <a:bodyPr>
            <a:normAutofit fontScale="77500" lnSpcReduction="20000"/>
          </a:bodyPr>
          <a:lstStyle/>
          <a:p>
            <a:pPr>
              <a:buFontTx/>
              <a:buChar char="-"/>
            </a:pPr>
            <a:r>
              <a:rPr lang="tr-TR" sz="2400" dirty="0" smtClean="0"/>
              <a:t>Koşmayı, kendi başına yamak yemeyi, su içmeyi, karanlıktan korkmadan uyumayı ustalıkla becerebilir.</a:t>
            </a:r>
          </a:p>
          <a:p>
            <a:pPr>
              <a:buFontTx/>
              <a:buChar char="-"/>
            </a:pPr>
            <a:r>
              <a:rPr lang="tr-TR" sz="2400" dirty="0" smtClean="0"/>
              <a:t>Kendini, olayları ve nesneleri anlatabilecek denli dilini geliştirebilir.</a:t>
            </a:r>
          </a:p>
          <a:p>
            <a:pPr>
              <a:buFontTx/>
              <a:buChar char="-"/>
            </a:pPr>
            <a:r>
              <a:rPr lang="tr-TR" sz="2400" dirty="0" smtClean="0"/>
              <a:t>Kendi cinsinin rollerini yapmaya başlayabilir.</a:t>
            </a:r>
          </a:p>
          <a:p>
            <a:pPr>
              <a:buFontTx/>
              <a:buChar char="-"/>
            </a:pPr>
            <a:r>
              <a:rPr lang="tr-TR" sz="2400" dirty="0" smtClean="0"/>
              <a:t>Koşma, atlama, zıplama, tırmanma gibi davranışları kolayca yapabilir.</a:t>
            </a:r>
          </a:p>
          <a:p>
            <a:pPr>
              <a:buFontTx/>
              <a:buChar char="-"/>
            </a:pPr>
            <a:r>
              <a:rPr lang="tr-TR" sz="2400" dirty="0" smtClean="0"/>
              <a:t>Evin bazı kurallarına uyabilir.</a:t>
            </a:r>
          </a:p>
          <a:p>
            <a:pPr>
              <a:buFontTx/>
              <a:buChar char="-"/>
            </a:pPr>
            <a:r>
              <a:rPr lang="tr-TR" sz="2400" dirty="0" smtClean="0"/>
              <a:t>Doyurulmaz bilmez merakı, etkinlik isteği, ve beden gücü çocuğu tehlikeli girişimlere, etkinliklere yöneltebilir ve büyüklerle çatışmaya düşürebilir.</a:t>
            </a:r>
          </a:p>
          <a:p>
            <a:pPr>
              <a:buFontTx/>
              <a:buChar char="-"/>
            </a:pPr>
            <a:r>
              <a:rPr lang="tr-TR" sz="2400" dirty="0" smtClean="0"/>
              <a:t>Büyüklerle çatışma çocuğu suçluluk duygusuna sokabilir.</a:t>
            </a:r>
          </a:p>
          <a:p>
            <a:pPr>
              <a:buFontTx/>
              <a:buChar char="-"/>
            </a:pPr>
            <a:r>
              <a:rPr lang="tr-TR" sz="2400" dirty="0" smtClean="0"/>
              <a:t>Akıl yürütmede sınırlıdır; olayların nedenlerine inmeden yüzeysel görünüme göre akıl yürütme yapmaya eğilimlidir.</a:t>
            </a:r>
          </a:p>
          <a:p>
            <a:pPr>
              <a:buFontTx/>
              <a:buChar char="-"/>
            </a:pPr>
            <a:r>
              <a:rPr lang="tr-TR" sz="2400" dirty="0" smtClean="0"/>
              <a:t>Çocuk neyin doğru neyin yanlış olduğuna dair yalın gerçekleri anlayabilir. </a:t>
            </a:r>
          </a:p>
          <a:p>
            <a:pPr>
              <a:buFontTx/>
              <a:buChar char="-"/>
            </a:pPr>
            <a:r>
              <a:rPr lang="tr-TR" sz="2400" dirty="0" smtClean="0"/>
              <a:t>Acı çekenlerin dertlerini anlamaya çalışır.</a:t>
            </a:r>
          </a:p>
          <a:p>
            <a:pPr>
              <a:buFontTx/>
              <a:buChar char="-"/>
            </a:pPr>
            <a:r>
              <a:rPr lang="tr-TR" sz="2400" dirty="0" smtClean="0"/>
              <a:t>Kurallara uymada, küçüklerle ve büyüklerle ilişki kurmada kendince adil bir değiş tokuşu düşünür; yararını öne çıkarır.</a:t>
            </a:r>
          </a:p>
          <a:p>
            <a:pPr>
              <a:buNone/>
            </a:pPr>
            <a:endParaRPr lang="tr-TR"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fontScale="90000"/>
          </a:bodyPr>
          <a:lstStyle/>
          <a:p>
            <a:r>
              <a:rPr lang="tr-TR" dirty="0" smtClean="0">
                <a:latin typeface="Times New Roman" pitchFamily="18" charset="0"/>
                <a:cs typeface="Times New Roman" pitchFamily="18" charset="0"/>
              </a:rPr>
              <a:t>Son Çocukluk Döneminin Genel Özellikleri</a:t>
            </a:r>
            <a:endParaRPr lang="tr-TR" dirty="0"/>
          </a:p>
        </p:txBody>
      </p:sp>
      <p:sp>
        <p:nvSpPr>
          <p:cNvPr id="3" name="2 İçerik Yer Tutucusu"/>
          <p:cNvSpPr>
            <a:spLocks noGrp="1"/>
          </p:cNvSpPr>
          <p:nvPr>
            <p:ph idx="1"/>
          </p:nvPr>
        </p:nvSpPr>
        <p:spPr/>
        <p:txBody>
          <a:bodyPr>
            <a:normAutofit fontScale="70000" lnSpcReduction="20000"/>
          </a:bodyPr>
          <a:lstStyle/>
          <a:p>
            <a:pPr algn="just"/>
            <a:r>
              <a:rPr lang="tr-TR" dirty="0" smtClean="0"/>
              <a:t>- İlk çocukluk evresinin çocuksu davranışlarından kurtulur ve toplumun istediği davranışları göstermeye başlar.</a:t>
            </a:r>
          </a:p>
          <a:p>
            <a:pPr algn="just"/>
            <a:r>
              <a:rPr lang="tr-TR" dirty="0" smtClean="0"/>
              <a:t>Birlikte oynadığı akranlarının oyun için koyduğu  kurallara uyar.</a:t>
            </a:r>
          </a:p>
          <a:p>
            <a:pPr algn="just"/>
            <a:r>
              <a:rPr lang="tr-TR" dirty="0" smtClean="0"/>
              <a:t>Yaşına uygun oyunları oynamada, kendi cinsinin rollerini tanımada ve yapmada beceriklidir.</a:t>
            </a:r>
          </a:p>
          <a:p>
            <a:pPr algn="just"/>
            <a:r>
              <a:rPr lang="tr-TR" dirty="0" smtClean="0"/>
              <a:t>Başkalarının acılarına ve sevinçlerine katılabilir. İletişimde, somut bilgileri işlemede giderek yeterliliği artar.</a:t>
            </a:r>
          </a:p>
          <a:p>
            <a:pPr algn="just"/>
            <a:r>
              <a:rPr lang="tr-TR" dirty="0" smtClean="0"/>
              <a:t>Özellikle tutarsızlıkları görüp gülmeye bayılır.</a:t>
            </a:r>
          </a:p>
          <a:p>
            <a:pPr algn="just"/>
            <a:r>
              <a:rPr lang="tr-TR" dirty="0" smtClean="0"/>
              <a:t>Somutlaştırıldığında günlük yaşam ve dersler için gereken kavramları anlayabilir ve geliştirebilir.</a:t>
            </a:r>
          </a:p>
          <a:p>
            <a:pPr algn="just"/>
            <a:r>
              <a:rPr lang="tr-TR" dirty="0" smtClean="0"/>
              <a:t>Toplumun değerlerini benimseyebilir.</a:t>
            </a:r>
          </a:p>
          <a:p>
            <a:pPr algn="just"/>
            <a:r>
              <a:rPr lang="tr-TR" dirty="0" smtClean="0"/>
              <a:t>Ailesinin, arkadaşlarının ve toplumun beklentilerine göre davranabilir. </a:t>
            </a:r>
          </a:p>
          <a:p>
            <a:endParaRPr lang="tr-TR"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fontScale="90000"/>
          </a:bodyPr>
          <a:lstStyle/>
          <a:p>
            <a:r>
              <a:rPr lang="tr-TR" dirty="0" smtClean="0"/>
              <a:t>Erinlik Döneminin Genel Özellikleri</a:t>
            </a:r>
            <a:endParaRPr lang="tr-TR" dirty="0"/>
          </a:p>
        </p:txBody>
      </p:sp>
      <p:sp>
        <p:nvSpPr>
          <p:cNvPr id="3" name="2 İçerik Yer Tutucusu"/>
          <p:cNvSpPr>
            <a:spLocks noGrp="1"/>
          </p:cNvSpPr>
          <p:nvPr>
            <p:ph idx="1"/>
          </p:nvPr>
        </p:nvSpPr>
        <p:spPr>
          <a:xfrm>
            <a:off x="467544" y="1628800"/>
            <a:ext cx="8229600" cy="4525963"/>
          </a:xfrm>
        </p:spPr>
        <p:txBody>
          <a:bodyPr/>
          <a:lstStyle/>
          <a:p>
            <a:r>
              <a:rPr lang="tr-TR" dirty="0" smtClean="0"/>
              <a:t>- Hızlı bir gelişim içerisindedir. Bu hızlı atılım içinde erin, kendi kararlarını verip bağımsız olmakla, ailesinin kendisi için verdiği kararlara bağlı kalmak arasında bocalama gösterir.</a:t>
            </a:r>
          </a:p>
          <a:p>
            <a:r>
              <a:rPr lang="tr-TR" dirty="0" smtClean="0"/>
              <a:t>Hızlı gelişimle değişen bedenini tanımaya çalışır.</a:t>
            </a:r>
          </a:p>
          <a:p>
            <a:r>
              <a:rPr lang="tr-TR" dirty="0" smtClean="0"/>
              <a:t>Bu çabaları onu, giderek benliğini, dolayısıyla kimliğini yeniden bulma çabası içine sokar.</a:t>
            </a:r>
            <a:endParaRPr lang="tr-TR"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fontScale="90000"/>
          </a:bodyPr>
          <a:lstStyle/>
          <a:p>
            <a:r>
              <a:rPr lang="tr-TR" dirty="0" smtClean="0"/>
              <a:t>İlk ve Son Ergenlik Döneminin Genel Özellikleri I</a:t>
            </a:r>
            <a:endParaRPr lang="tr-TR" dirty="0"/>
          </a:p>
        </p:txBody>
      </p:sp>
      <p:sp>
        <p:nvSpPr>
          <p:cNvPr id="3" name="2 İçerik Yer Tutucusu"/>
          <p:cNvSpPr>
            <a:spLocks noGrp="1"/>
          </p:cNvSpPr>
          <p:nvPr>
            <p:ph idx="1"/>
          </p:nvPr>
        </p:nvSpPr>
        <p:spPr/>
        <p:txBody>
          <a:bodyPr>
            <a:normAutofit fontScale="77500" lnSpcReduction="20000"/>
          </a:bodyPr>
          <a:lstStyle/>
          <a:p>
            <a:r>
              <a:rPr lang="tr-TR" dirty="0" smtClean="0"/>
              <a:t>- Cinsel olgunlaşmasını sürdürür.</a:t>
            </a:r>
          </a:p>
          <a:p>
            <a:r>
              <a:rPr lang="tr-TR" dirty="0" smtClean="0"/>
              <a:t>Hızlı büyüme ile değişen beden özelliklerini benimser.</a:t>
            </a:r>
          </a:p>
          <a:p>
            <a:r>
              <a:rPr lang="tr-TR" dirty="0" smtClean="0"/>
              <a:t>Kendi cinsinin rolünü oynamaya başlar.</a:t>
            </a:r>
          </a:p>
          <a:p>
            <a:r>
              <a:rPr lang="tr-TR" dirty="0" smtClean="0"/>
              <a:t>Etkin ve güçlüdür; spora ve beden eğitimine düşkündür.</a:t>
            </a:r>
          </a:p>
          <a:p>
            <a:r>
              <a:rPr lang="tr-TR" dirty="0" smtClean="0"/>
              <a:t>Karşı cinse karşı ilgilidir; her iki cinsten arkadaş edinir.</a:t>
            </a:r>
          </a:p>
          <a:p>
            <a:r>
              <a:rPr lang="tr-TR" dirty="0" smtClean="0"/>
              <a:t>Ergen, soyut kavramları geliştirebilir; geliştirdiği kavramlarla, kendisinin, ailesinin, ülkesinin ve dünyanın geleceğine ilişkin yorumlama, ve yargılama yapabilir.</a:t>
            </a:r>
          </a:p>
          <a:p>
            <a:r>
              <a:rPr lang="tr-TR" dirty="0" smtClean="0"/>
              <a:t>Sorunlara, özellikle haksızlıklara, hoşgörüsüzlüklere karşı duyarlıdır; bir yandan var olan ilkeleri sorgularken öte yandan geliştirdiği ilkelere göre olayları yargılamada hoşgörüsüzdür.</a:t>
            </a:r>
          </a:p>
          <a:p>
            <a:endParaRPr lang="tr-TR"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fontScale="90000"/>
          </a:bodyPr>
          <a:lstStyle/>
          <a:p>
            <a:r>
              <a:rPr lang="tr-TR" dirty="0" smtClean="0"/>
              <a:t>İlk ve Son Ergenlik Döneminin Genel Özellikleri II</a:t>
            </a:r>
            <a:endParaRPr lang="tr-TR" dirty="0"/>
          </a:p>
        </p:txBody>
      </p:sp>
      <p:sp>
        <p:nvSpPr>
          <p:cNvPr id="3" name="2 İçerik Yer Tutucusu"/>
          <p:cNvSpPr>
            <a:spLocks noGrp="1"/>
          </p:cNvSpPr>
          <p:nvPr>
            <p:ph idx="1"/>
          </p:nvPr>
        </p:nvSpPr>
        <p:spPr/>
        <p:txBody>
          <a:bodyPr>
            <a:normAutofit fontScale="70000" lnSpcReduction="20000"/>
          </a:bodyPr>
          <a:lstStyle/>
          <a:p>
            <a:r>
              <a:rPr lang="tr-TR" dirty="0" smtClean="0"/>
              <a:t>- Akran ve çalışma gruplarında üyelik ya da önderlik rollerini başarıyla oynayabilir.</a:t>
            </a:r>
          </a:p>
          <a:p>
            <a:r>
              <a:rPr lang="tr-TR" dirty="0" smtClean="0"/>
              <a:t>Duygusal davranışlardan çok akılcı davranışlara yönelebilir.</a:t>
            </a:r>
          </a:p>
          <a:p>
            <a:r>
              <a:rPr lang="tr-TR" dirty="0" smtClean="0"/>
              <a:t>Bir mesleğin hazırlığını yapabilir, gereklerini yerine getirebilir.</a:t>
            </a:r>
          </a:p>
          <a:p>
            <a:r>
              <a:rPr lang="tr-TR" dirty="0" smtClean="0"/>
              <a:t>Yetişkinlere tanınan ayrılıkların kendisine de verilmesini istemeye başlar.</a:t>
            </a:r>
          </a:p>
          <a:p>
            <a:r>
              <a:rPr lang="tr-TR" dirty="0" smtClean="0"/>
              <a:t>Erinlik evresinde başlayan benlik bunalımı, yetişkinlere tanınan hakları algılamasıyla artma gösterir. Kendinden beklenen ile gelecekte üstleneceği işlere, rollere ilişkin ergenin bekledikleri, onu yeniden bir benlik bunalımına iter.</a:t>
            </a:r>
          </a:p>
          <a:p>
            <a:r>
              <a:rPr lang="tr-TR" dirty="0" smtClean="0"/>
              <a:t>Ergen kim olduğuna ilişkin sorgulamalarına cevaplar bulmaya çalışır.</a:t>
            </a:r>
            <a:endParaRPr lang="tr-TR"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p:txBody>
          <a:bodyPr/>
          <a:lstStyle/>
          <a:p>
            <a:pPr eaLnBrk="1" hangingPunct="1"/>
            <a:r>
              <a:rPr lang="tr-TR" sz="4000" dirty="0" smtClean="0"/>
              <a:t>ERGENLİK DÖNEMİ PSİKOLOJİSİ</a:t>
            </a:r>
          </a:p>
        </p:txBody>
      </p:sp>
      <p:sp>
        <p:nvSpPr>
          <p:cNvPr id="31747" name="Rectangle 3"/>
          <p:cNvSpPr>
            <a:spLocks noGrp="1" noChangeArrowheads="1"/>
          </p:cNvSpPr>
          <p:nvPr>
            <p:ph idx="1"/>
          </p:nvPr>
        </p:nvSpPr>
        <p:spPr>
          <a:xfrm>
            <a:off x="395288" y="1412875"/>
            <a:ext cx="8229600" cy="4525963"/>
          </a:xfrm>
        </p:spPr>
        <p:txBody>
          <a:bodyPr/>
          <a:lstStyle/>
          <a:p>
            <a:pPr algn="ctr" eaLnBrk="1" hangingPunct="1">
              <a:buFontTx/>
              <a:buNone/>
            </a:pPr>
            <a:r>
              <a:rPr lang="tr-TR" sz="2800" dirty="0" smtClean="0"/>
              <a:t>Ergenlik döneminde cinsel uyanışla birlikte,  yeni ruhsal tepkiler ve davranışlar belirmeye başlar. </a:t>
            </a:r>
          </a:p>
          <a:p>
            <a:pPr algn="ctr" eaLnBrk="1" hangingPunct="1">
              <a:buFontTx/>
              <a:buNone/>
            </a:pPr>
            <a:endParaRPr lang="tr-TR" sz="2800" dirty="0" smtClean="0"/>
          </a:p>
          <a:p>
            <a:pPr algn="ctr" eaLnBrk="1" hangingPunct="1">
              <a:buFontTx/>
              <a:buNone/>
            </a:pPr>
            <a:r>
              <a:rPr lang="tr-TR" sz="2800" dirty="0" smtClean="0"/>
              <a:t>Dengeli ve uyumlu ilkokul çağı gider, yerine oldukça tedirgin, kuruntulu, güç beğenen ve çabuk tepki gösteren bir ergen gelir.</a:t>
            </a:r>
          </a:p>
          <a:p>
            <a:pPr eaLnBrk="1" hangingPunct="1"/>
            <a:endParaRPr lang="tr-TR" sz="2800" dirty="0" smtClean="0"/>
          </a:p>
        </p:txBody>
      </p:sp>
      <p:pic>
        <p:nvPicPr>
          <p:cNvPr id="31748" name="Picture 7" descr="urun789869"/>
          <p:cNvPicPr>
            <a:picLocks noChangeAspect="1" noChangeArrowheads="1"/>
          </p:cNvPicPr>
          <p:nvPr/>
        </p:nvPicPr>
        <p:blipFill>
          <a:blip r:embed="rId3" cstate="print">
            <a:lum bright="-12000" contrast="6000"/>
          </a:blip>
          <a:srcRect/>
          <a:stretch>
            <a:fillRect/>
          </a:stretch>
        </p:blipFill>
        <p:spPr bwMode="auto">
          <a:xfrm>
            <a:off x="2339975" y="4292600"/>
            <a:ext cx="4535488" cy="2376488"/>
          </a:xfrm>
          <a:prstGeom prst="rect">
            <a:avLst/>
          </a:prstGeom>
          <a:noFill/>
          <a:ln w="9525">
            <a:solidFill>
              <a:srgbClr val="000000"/>
            </a:solidFill>
            <a:miter lim="800000"/>
            <a:headEnd/>
            <a:tailEnd/>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1" name="Rectangle 5"/>
          <p:cNvSpPr>
            <a:spLocks noGrp="1" noChangeArrowheads="1"/>
          </p:cNvSpPr>
          <p:nvPr>
            <p:ph type="title"/>
          </p:nvPr>
        </p:nvSpPr>
        <p:spPr>
          <a:xfrm>
            <a:off x="468313" y="0"/>
            <a:ext cx="8229600" cy="1143000"/>
          </a:xfrm>
          <a:noFill/>
        </p:spPr>
        <p:txBody>
          <a:bodyPr/>
          <a:lstStyle/>
          <a:p>
            <a:pPr eaLnBrk="1" hangingPunct="1"/>
            <a:r>
              <a:rPr lang="tr-TR" sz="4000" dirty="0" smtClean="0"/>
              <a:t>ERGENLİK DÖNEMİ PSİKOLOJİSİ</a:t>
            </a:r>
          </a:p>
        </p:txBody>
      </p:sp>
      <p:sp>
        <p:nvSpPr>
          <p:cNvPr id="32770" name="Rectangle 3"/>
          <p:cNvSpPr>
            <a:spLocks noGrp="1" noChangeArrowheads="1"/>
          </p:cNvSpPr>
          <p:nvPr>
            <p:ph idx="1"/>
          </p:nvPr>
        </p:nvSpPr>
        <p:spPr>
          <a:xfrm>
            <a:off x="250825" y="1268413"/>
            <a:ext cx="5843588" cy="3743325"/>
          </a:xfrm>
        </p:spPr>
        <p:txBody>
          <a:bodyPr/>
          <a:lstStyle/>
          <a:p>
            <a:pPr algn="ctr" eaLnBrk="1" hangingPunct="1">
              <a:buFontTx/>
              <a:buNone/>
            </a:pPr>
            <a:r>
              <a:rPr lang="tr-TR" sz="2400" smtClean="0"/>
              <a:t>Ergenlik döneminin en önemli özelliklerinden birisi de sakarlıktır. </a:t>
            </a:r>
          </a:p>
          <a:p>
            <a:pPr algn="ctr" eaLnBrk="1" hangingPunct="1">
              <a:buFontTx/>
              <a:buNone/>
            </a:pPr>
            <a:r>
              <a:rPr lang="tr-TR" sz="2400" smtClean="0"/>
              <a:t>Bunun iki nedeni vardır: Birincisi, ergenin hızlı büyümesi ve uzamasıyla kaslarının eşgüdümü sağlayamaması, ikincisi ise, ergenin utangaçlığıdır. </a:t>
            </a:r>
          </a:p>
          <a:p>
            <a:pPr eaLnBrk="1" hangingPunct="1"/>
            <a:endParaRPr lang="tr-TR" sz="2400" smtClean="0"/>
          </a:p>
        </p:txBody>
      </p:sp>
      <p:pic>
        <p:nvPicPr>
          <p:cNvPr id="32772" name="Picture 9" descr="02_fb"/>
          <p:cNvPicPr>
            <a:picLocks noChangeAspect="1" noChangeArrowheads="1"/>
          </p:cNvPicPr>
          <p:nvPr/>
        </p:nvPicPr>
        <p:blipFill>
          <a:blip r:embed="rId3" cstate="print">
            <a:lum bright="-12000" contrast="6000"/>
          </a:blip>
          <a:srcRect/>
          <a:stretch>
            <a:fillRect/>
          </a:stretch>
        </p:blipFill>
        <p:spPr bwMode="auto">
          <a:xfrm>
            <a:off x="6227763" y="1125538"/>
            <a:ext cx="2700337" cy="2663825"/>
          </a:xfrm>
          <a:prstGeom prst="rect">
            <a:avLst/>
          </a:prstGeom>
          <a:noFill/>
          <a:ln w="9525">
            <a:solidFill>
              <a:srgbClr val="000000"/>
            </a:solidFill>
            <a:miter lim="800000"/>
            <a:headEnd/>
            <a:tailEnd/>
          </a:ln>
        </p:spPr>
      </p:pic>
      <p:sp>
        <p:nvSpPr>
          <p:cNvPr id="56330" name="Text Box 10"/>
          <p:cNvSpPr txBox="1">
            <a:spLocks noChangeArrowheads="1"/>
          </p:cNvSpPr>
          <p:nvPr/>
        </p:nvSpPr>
        <p:spPr bwMode="gray">
          <a:xfrm>
            <a:off x="468313" y="3933825"/>
            <a:ext cx="8424862" cy="3195638"/>
          </a:xfrm>
          <a:prstGeom prst="rect">
            <a:avLst/>
          </a:prstGeom>
          <a:noFill/>
          <a:ln w="38100" algn="ctr">
            <a:noFill/>
            <a:miter lim="800000"/>
            <a:headEnd/>
            <a:tailEnd/>
          </a:ln>
          <a:effectLst>
            <a:outerShdw dist="63500" dir="3187806" algn="ctr" rotWithShape="0">
              <a:srgbClr val="001D3A"/>
            </a:outerShdw>
          </a:effectLst>
        </p:spPr>
        <p:txBody>
          <a:bodyPr>
            <a:spAutoFit/>
          </a:bodyPr>
          <a:lstStyle/>
          <a:p>
            <a:pPr>
              <a:defRPr/>
            </a:pPr>
            <a:r>
              <a:rPr lang="tr-TR" sz="2400">
                <a:solidFill>
                  <a:schemeClr val="bg1"/>
                </a:solidFill>
                <a:effectLst/>
                <a:latin typeface="Times New Roman" pitchFamily="18" charset="0"/>
              </a:rPr>
              <a:t>Ergenlik dönemi tam anlamıyla bir duygular dönemidir.</a:t>
            </a:r>
          </a:p>
          <a:p>
            <a:pPr>
              <a:defRPr/>
            </a:pPr>
            <a:r>
              <a:rPr lang="tr-TR" sz="2400">
                <a:solidFill>
                  <a:schemeClr val="bg1"/>
                </a:solidFill>
                <a:effectLst/>
                <a:latin typeface="Times New Roman" pitchFamily="18" charset="0"/>
              </a:rPr>
              <a:t>Bu dönemde duyguları çabuk iniş-çıkış gösterir. </a:t>
            </a:r>
          </a:p>
          <a:p>
            <a:pPr>
              <a:defRPr/>
            </a:pPr>
            <a:r>
              <a:rPr lang="tr-TR" sz="2400">
                <a:solidFill>
                  <a:schemeClr val="bg1"/>
                </a:solidFill>
                <a:effectLst/>
                <a:latin typeface="Times New Roman" pitchFamily="18" charset="0"/>
              </a:rPr>
              <a:t>Çabuk sevinir, çabuk üzülür, birden sinirlenir, olur olmaz her şeyi sorun yapar. </a:t>
            </a:r>
          </a:p>
          <a:p>
            <a:pPr>
              <a:defRPr/>
            </a:pPr>
            <a:r>
              <a:rPr lang="tr-TR" sz="2400">
                <a:solidFill>
                  <a:schemeClr val="bg1"/>
                </a:solidFill>
                <a:effectLst/>
                <a:latin typeface="Times New Roman" pitchFamily="18" charset="0"/>
              </a:rPr>
              <a:t>Derslerine ilgisi azalır, çalışma düzeni bozulur. Bencilleşir, istekleri artar, konan yasakları saçma, kendisine tanınan hakları yetersiz bulur. </a:t>
            </a:r>
          </a:p>
          <a:p>
            <a:pPr>
              <a:spcBef>
                <a:spcPct val="50000"/>
              </a:spcBef>
              <a:defRPr/>
            </a:pPr>
            <a:endParaRPr lang="tr-TR" sz="2400">
              <a:solidFill>
                <a:schemeClr val="bg1"/>
              </a:solidFill>
              <a:effectLst>
                <a:outerShdw blurRad="38100" dist="38100" dir="2700000" algn="tl">
                  <a:srgbClr val="000000"/>
                </a:outerShdw>
              </a:effectLst>
              <a:latin typeface="Times New Roman" pitchFamily="18" charset="0"/>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5" name="Rectangle 4"/>
          <p:cNvSpPr>
            <a:spLocks noGrp="1" noChangeArrowheads="1"/>
          </p:cNvSpPr>
          <p:nvPr>
            <p:ph type="title"/>
          </p:nvPr>
        </p:nvSpPr>
        <p:spPr>
          <a:xfrm>
            <a:off x="395288" y="-171450"/>
            <a:ext cx="8229600" cy="1143000"/>
          </a:xfrm>
          <a:noFill/>
        </p:spPr>
        <p:txBody>
          <a:bodyPr/>
          <a:lstStyle/>
          <a:p>
            <a:pPr eaLnBrk="1" hangingPunct="1"/>
            <a:r>
              <a:rPr lang="tr-TR" sz="4000" dirty="0" smtClean="0"/>
              <a:t>ERGENLİK DÖNEMİ PSİKOLOJİSİ</a:t>
            </a:r>
          </a:p>
        </p:txBody>
      </p:sp>
      <p:sp>
        <p:nvSpPr>
          <p:cNvPr id="33794" name="Rectangle 3"/>
          <p:cNvSpPr>
            <a:spLocks noGrp="1" noChangeArrowheads="1"/>
          </p:cNvSpPr>
          <p:nvPr>
            <p:ph idx="1"/>
          </p:nvPr>
        </p:nvSpPr>
        <p:spPr>
          <a:xfrm>
            <a:off x="0" y="692150"/>
            <a:ext cx="8713788" cy="4525963"/>
          </a:xfrm>
        </p:spPr>
        <p:txBody>
          <a:bodyPr>
            <a:normAutofit fontScale="92500" lnSpcReduction="20000"/>
          </a:bodyPr>
          <a:lstStyle/>
          <a:p>
            <a:pPr algn="ctr" eaLnBrk="1" hangingPunct="1">
              <a:lnSpc>
                <a:spcPct val="80000"/>
              </a:lnSpc>
              <a:buFontTx/>
              <a:buNone/>
            </a:pPr>
            <a:r>
              <a:rPr lang="tr-TR" sz="2700" dirty="0" smtClean="0"/>
              <a:t>Ana babasıyla sık sık çatışmaya girer. </a:t>
            </a:r>
          </a:p>
          <a:p>
            <a:pPr algn="ctr" eaLnBrk="1" hangingPunct="1">
              <a:lnSpc>
                <a:spcPct val="80000"/>
              </a:lnSpc>
              <a:buFontTx/>
              <a:buNone/>
            </a:pPr>
            <a:r>
              <a:rPr lang="tr-TR" sz="2700" dirty="0" smtClean="0"/>
              <a:t>“Artık bana karışamazsınız ben çocuk değilim” der. </a:t>
            </a:r>
          </a:p>
          <a:p>
            <a:pPr algn="ctr" eaLnBrk="1" hangingPunct="1">
              <a:lnSpc>
                <a:spcPct val="80000"/>
              </a:lnSpc>
              <a:buFontTx/>
              <a:buNone/>
            </a:pPr>
            <a:endParaRPr lang="tr-TR" sz="2700" dirty="0" smtClean="0"/>
          </a:p>
          <a:p>
            <a:pPr algn="ctr" eaLnBrk="1" hangingPunct="1">
              <a:lnSpc>
                <a:spcPct val="80000"/>
              </a:lnSpc>
              <a:buFontTx/>
              <a:buNone/>
            </a:pPr>
            <a:endParaRPr lang="tr-TR" sz="2700" dirty="0" smtClean="0"/>
          </a:p>
          <a:p>
            <a:pPr algn="ctr" eaLnBrk="1" hangingPunct="1">
              <a:lnSpc>
                <a:spcPct val="80000"/>
              </a:lnSpc>
              <a:buFontTx/>
              <a:buNone/>
            </a:pPr>
            <a:endParaRPr lang="tr-TR" sz="2700" dirty="0" smtClean="0"/>
          </a:p>
          <a:p>
            <a:pPr algn="ctr" eaLnBrk="1" hangingPunct="1">
              <a:lnSpc>
                <a:spcPct val="80000"/>
              </a:lnSpc>
              <a:buFontTx/>
              <a:buNone/>
            </a:pPr>
            <a:r>
              <a:rPr lang="tr-TR" sz="2700" dirty="0" smtClean="0"/>
              <a:t>Dağınık ve savruk olur, girip çıkıp sürekli bir şeyler yer.</a:t>
            </a:r>
          </a:p>
          <a:p>
            <a:pPr algn="ctr" eaLnBrk="1" hangingPunct="1">
              <a:lnSpc>
                <a:spcPct val="80000"/>
              </a:lnSpc>
              <a:buFontTx/>
              <a:buNone/>
            </a:pPr>
            <a:r>
              <a:rPr lang="tr-TR" sz="2700" dirty="0" smtClean="0"/>
              <a:t>İlgileri artar, gel geç hevesleri çoğalır.</a:t>
            </a:r>
          </a:p>
          <a:p>
            <a:pPr algn="ctr" eaLnBrk="1" hangingPunct="1">
              <a:lnSpc>
                <a:spcPct val="80000"/>
              </a:lnSpc>
              <a:buFontTx/>
              <a:buNone/>
            </a:pPr>
            <a:r>
              <a:rPr lang="tr-TR" sz="2700" dirty="0" smtClean="0"/>
              <a:t>Gürültülü müziğe bayılır, </a:t>
            </a:r>
          </a:p>
          <a:p>
            <a:pPr algn="ctr" eaLnBrk="1" hangingPunct="1">
              <a:lnSpc>
                <a:spcPct val="80000"/>
              </a:lnSpc>
              <a:buFontTx/>
              <a:buNone/>
            </a:pPr>
            <a:r>
              <a:rPr lang="tr-TR" sz="2700" dirty="0" smtClean="0"/>
              <a:t>Süse ve giyime düşkünlük gösterir. </a:t>
            </a:r>
          </a:p>
          <a:p>
            <a:pPr algn="ctr" eaLnBrk="1" hangingPunct="1">
              <a:lnSpc>
                <a:spcPct val="80000"/>
              </a:lnSpc>
              <a:buFontTx/>
              <a:buNone/>
            </a:pPr>
            <a:r>
              <a:rPr lang="tr-TR" sz="2700" dirty="0" smtClean="0"/>
              <a:t>Odasına kapanıp, kendi başına kalmak ister.</a:t>
            </a:r>
          </a:p>
          <a:p>
            <a:pPr algn="ctr" eaLnBrk="1" hangingPunct="1">
              <a:lnSpc>
                <a:spcPct val="80000"/>
              </a:lnSpc>
              <a:buFontTx/>
              <a:buNone/>
            </a:pPr>
            <a:r>
              <a:rPr lang="tr-TR" sz="2700" dirty="0" smtClean="0"/>
              <a:t>Telefon tutkusu başlar, arkadaşlarıyla konuşma süresi gereğinden fazla uzar. </a:t>
            </a:r>
          </a:p>
          <a:p>
            <a:pPr algn="ctr" eaLnBrk="1" hangingPunct="1">
              <a:lnSpc>
                <a:spcPct val="80000"/>
              </a:lnSpc>
              <a:buFontTx/>
              <a:buNone/>
            </a:pPr>
            <a:r>
              <a:rPr lang="tr-TR" sz="2700" dirty="0" smtClean="0"/>
              <a:t>Evde oturmak işkence gibi gelir. </a:t>
            </a:r>
          </a:p>
          <a:p>
            <a:pPr algn="ctr" eaLnBrk="1" hangingPunct="1">
              <a:lnSpc>
                <a:spcPct val="80000"/>
              </a:lnSpc>
              <a:buFontTx/>
              <a:buNone/>
            </a:pPr>
            <a:r>
              <a:rPr lang="tr-TR" sz="2700" dirty="0" smtClean="0"/>
              <a:t>Yaşıtlarının davranışlarını, giyim kuşam ve beğenilerini benimser. </a:t>
            </a:r>
          </a:p>
        </p:txBody>
      </p:sp>
      <p:pic>
        <p:nvPicPr>
          <p:cNvPr id="33796" name="Picture 6" descr="Parents"/>
          <p:cNvPicPr>
            <a:picLocks noChangeAspect="1" noChangeArrowheads="1"/>
          </p:cNvPicPr>
          <p:nvPr/>
        </p:nvPicPr>
        <p:blipFill>
          <a:blip r:embed="rId3" cstate="print"/>
          <a:srcRect/>
          <a:stretch>
            <a:fillRect/>
          </a:stretch>
        </p:blipFill>
        <p:spPr bwMode="auto">
          <a:xfrm>
            <a:off x="2699792" y="5373216"/>
            <a:ext cx="3887788" cy="1150937"/>
          </a:xfrm>
          <a:prstGeom prst="rect">
            <a:avLst/>
          </a:prstGeom>
          <a:noFill/>
          <a:ln w="9525">
            <a:solidFill>
              <a:srgbClr val="000000"/>
            </a:solidFill>
            <a:miter lim="800000"/>
            <a:headEnd/>
            <a:tailEnd/>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9" name="Rectangle 4"/>
          <p:cNvSpPr>
            <a:spLocks noGrp="1" noChangeArrowheads="1"/>
          </p:cNvSpPr>
          <p:nvPr>
            <p:ph type="title"/>
          </p:nvPr>
        </p:nvSpPr>
        <p:spPr>
          <a:noFill/>
        </p:spPr>
        <p:txBody>
          <a:bodyPr/>
          <a:lstStyle/>
          <a:p>
            <a:pPr eaLnBrk="1" hangingPunct="1"/>
            <a:r>
              <a:rPr lang="tr-TR" sz="4000" dirty="0" smtClean="0"/>
              <a:t>ERGENLİK DÖNEMİ PSİKOLOJİSİ</a:t>
            </a:r>
          </a:p>
        </p:txBody>
      </p:sp>
      <p:sp>
        <p:nvSpPr>
          <p:cNvPr id="34818" name="Rectangle 3"/>
          <p:cNvSpPr>
            <a:spLocks noGrp="1" noChangeArrowheads="1"/>
          </p:cNvSpPr>
          <p:nvPr>
            <p:ph idx="1"/>
          </p:nvPr>
        </p:nvSpPr>
        <p:spPr>
          <a:xfrm>
            <a:off x="395288" y="1341438"/>
            <a:ext cx="8229600" cy="4525962"/>
          </a:xfrm>
        </p:spPr>
        <p:txBody>
          <a:bodyPr/>
          <a:lstStyle/>
          <a:p>
            <a:pPr algn="ctr" eaLnBrk="1" hangingPunct="1">
              <a:buFontTx/>
              <a:buNone/>
            </a:pPr>
            <a:r>
              <a:rPr lang="tr-TR" sz="2400" dirty="0" smtClean="0"/>
              <a:t>Ergenlik çağında olumlu gelişmeler de yaşanır. </a:t>
            </a:r>
          </a:p>
          <a:p>
            <a:pPr algn="ctr" eaLnBrk="1" hangingPunct="1">
              <a:buFontTx/>
              <a:buNone/>
            </a:pPr>
            <a:r>
              <a:rPr lang="tr-TR" sz="2400" dirty="0" smtClean="0"/>
              <a:t>Ergen düşünme yeteneğinde önemli bir sıçrama olur. Soyut kavramları daha iyi anlar ve kullanır. İlgi alanı genişler ve çeşitlilik kazanır. </a:t>
            </a:r>
          </a:p>
          <a:p>
            <a:pPr algn="ctr" eaLnBrk="1" hangingPunct="1">
              <a:buFontTx/>
              <a:buNone/>
            </a:pPr>
            <a:r>
              <a:rPr lang="tr-TR" sz="2400" dirty="0" smtClean="0"/>
              <a:t>Toplumsal olaylara ilgisi artar. Duygu ve düşüncelerini inançla savunur. Haksızlıklara karşı güçlü bir tutum takınır.</a:t>
            </a:r>
          </a:p>
          <a:p>
            <a:pPr eaLnBrk="1" hangingPunct="1"/>
            <a:endParaRPr lang="tr-TR" sz="2800" dirty="0" smtClean="0"/>
          </a:p>
        </p:txBody>
      </p:sp>
      <p:pic>
        <p:nvPicPr>
          <p:cNvPr id="34820" name="Picture 6" descr="baberclass"/>
          <p:cNvPicPr>
            <a:picLocks noChangeAspect="1" noChangeArrowheads="1"/>
          </p:cNvPicPr>
          <p:nvPr/>
        </p:nvPicPr>
        <p:blipFill>
          <a:blip r:embed="rId3" cstate="print">
            <a:lum bright="-6000" contrast="18000"/>
          </a:blip>
          <a:srcRect/>
          <a:stretch>
            <a:fillRect/>
          </a:stretch>
        </p:blipFill>
        <p:spPr bwMode="auto">
          <a:xfrm>
            <a:off x="2500313" y="3786188"/>
            <a:ext cx="4476750" cy="2100262"/>
          </a:xfrm>
          <a:prstGeom prst="rect">
            <a:avLst/>
          </a:prstGeom>
          <a:noFill/>
          <a:ln w="9525">
            <a:solidFill>
              <a:srgbClr val="000000"/>
            </a:solidFill>
            <a:miter lim="800000"/>
            <a:headEnd/>
            <a:tailEnd/>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3" name="Rectangle 4"/>
          <p:cNvSpPr>
            <a:spLocks noGrp="1" noChangeArrowheads="1"/>
          </p:cNvSpPr>
          <p:nvPr>
            <p:ph type="title"/>
          </p:nvPr>
        </p:nvSpPr>
        <p:spPr>
          <a:noFill/>
        </p:spPr>
        <p:txBody>
          <a:bodyPr/>
          <a:lstStyle/>
          <a:p>
            <a:pPr eaLnBrk="1" hangingPunct="1"/>
            <a:r>
              <a:rPr lang="tr-TR" sz="4000" dirty="0" smtClean="0"/>
              <a:t>ERGENLİK DÖNEMİ PSİKOLOJİSİ</a:t>
            </a:r>
          </a:p>
        </p:txBody>
      </p:sp>
      <p:sp>
        <p:nvSpPr>
          <p:cNvPr id="35842" name="Rectangle 3"/>
          <p:cNvSpPr>
            <a:spLocks noGrp="1" noChangeArrowheads="1"/>
          </p:cNvSpPr>
          <p:nvPr>
            <p:ph idx="1"/>
          </p:nvPr>
        </p:nvSpPr>
        <p:spPr>
          <a:xfrm>
            <a:off x="468313" y="1341438"/>
            <a:ext cx="8229600" cy="1655762"/>
          </a:xfrm>
        </p:spPr>
        <p:txBody>
          <a:bodyPr/>
          <a:lstStyle/>
          <a:p>
            <a:pPr algn="ctr" eaLnBrk="1" hangingPunct="1">
              <a:buFontTx/>
              <a:buNone/>
            </a:pPr>
            <a:r>
              <a:rPr lang="tr-TR" sz="2800" dirty="0" smtClean="0"/>
              <a:t>Kısacası ergenlik dönemi oldukça fırtınalı bir dönemdir, zira o dönem adı üstünde bir “</a:t>
            </a:r>
            <a:r>
              <a:rPr lang="tr-TR" sz="2800" i="1" dirty="0" smtClean="0"/>
              <a:t>delikanlılık</a:t>
            </a:r>
            <a:r>
              <a:rPr lang="tr-TR" sz="2800" dirty="0" smtClean="0"/>
              <a:t>” dönemidir.</a:t>
            </a:r>
          </a:p>
          <a:p>
            <a:pPr algn="ctr" eaLnBrk="1" hangingPunct="1">
              <a:buFontTx/>
              <a:buNone/>
            </a:pPr>
            <a:r>
              <a:rPr lang="tr-TR" sz="2800" dirty="0" smtClean="0"/>
              <a:t> </a:t>
            </a:r>
          </a:p>
          <a:p>
            <a:pPr algn="ctr" eaLnBrk="1" hangingPunct="1"/>
            <a:endParaRPr lang="tr-TR" sz="2800" dirty="0" smtClean="0"/>
          </a:p>
        </p:txBody>
      </p:sp>
      <p:sp>
        <p:nvSpPr>
          <p:cNvPr id="59399" name="Text Box 7"/>
          <p:cNvSpPr txBox="1">
            <a:spLocks noChangeArrowheads="1"/>
          </p:cNvSpPr>
          <p:nvPr/>
        </p:nvSpPr>
        <p:spPr bwMode="gray">
          <a:xfrm>
            <a:off x="0" y="2492375"/>
            <a:ext cx="6443663" cy="4554538"/>
          </a:xfrm>
          <a:prstGeom prst="rect">
            <a:avLst/>
          </a:prstGeom>
          <a:noFill/>
          <a:ln w="38100" algn="ctr">
            <a:noFill/>
            <a:miter lim="800000"/>
            <a:headEnd/>
            <a:tailEnd/>
          </a:ln>
          <a:effectLst>
            <a:outerShdw dist="63500" dir="3187806" algn="ctr" rotWithShape="0">
              <a:srgbClr val="001D3A"/>
            </a:outerShdw>
          </a:effectLst>
        </p:spPr>
        <p:txBody>
          <a:bodyPr>
            <a:spAutoFit/>
          </a:bodyPr>
          <a:lstStyle/>
          <a:p>
            <a:pPr>
              <a:defRPr/>
            </a:pPr>
            <a:r>
              <a:rPr lang="tr-TR" sz="2800" dirty="0">
                <a:solidFill>
                  <a:schemeClr val="bg1"/>
                </a:solidFill>
                <a:effectLst/>
                <a:latin typeface="Times New Roman" pitchFamily="18" charset="0"/>
              </a:rPr>
              <a:t>Ergenlik döneminde fırtınadan ziyade, uysallıktan endişe etmek gerekir. Zira aşırı uysal, ana-baba sözünden çıkmayan, hiç tepki göstermeyen, duygusal dalgalanma göstermeyen bir genç uyumsuzluklarını geleceğe saklıyor demektir.</a:t>
            </a:r>
          </a:p>
          <a:p>
            <a:pPr>
              <a:defRPr/>
            </a:pPr>
            <a:endParaRPr lang="tr-TR" sz="2800" dirty="0">
              <a:solidFill>
                <a:schemeClr val="bg1"/>
              </a:solidFill>
              <a:effectLst/>
              <a:latin typeface="Times New Roman" pitchFamily="18" charset="0"/>
            </a:endParaRPr>
          </a:p>
          <a:p>
            <a:pPr>
              <a:defRPr/>
            </a:pPr>
            <a:r>
              <a:rPr lang="tr-TR" sz="2800" dirty="0">
                <a:solidFill>
                  <a:schemeClr val="bg1"/>
                </a:solidFill>
                <a:effectLst/>
                <a:latin typeface="Times New Roman" pitchFamily="18" charset="0"/>
              </a:rPr>
              <a:t>“</a:t>
            </a:r>
            <a:r>
              <a:rPr lang="tr-TR" sz="2800" b="1" dirty="0">
                <a:solidFill>
                  <a:schemeClr val="bg1"/>
                </a:solidFill>
                <a:effectLst/>
                <a:latin typeface="Times New Roman" pitchFamily="18" charset="0"/>
              </a:rPr>
              <a:t>Ergenlikte, normallik anormalliktir.”</a:t>
            </a:r>
            <a:endParaRPr lang="tr-TR" b="1" dirty="0">
              <a:solidFill>
                <a:schemeClr val="bg1"/>
              </a:solidFill>
              <a:effectLst/>
              <a:latin typeface="Times New Roman" pitchFamily="18" charset="0"/>
            </a:endParaRPr>
          </a:p>
          <a:p>
            <a:pPr>
              <a:spcBef>
                <a:spcPct val="50000"/>
              </a:spcBef>
              <a:defRPr/>
            </a:pPr>
            <a:endParaRPr lang="tr-TR" dirty="0">
              <a:effectLst>
                <a:outerShdw blurRad="38100" dist="38100" dir="2700000" algn="tl">
                  <a:srgbClr val="000000"/>
                </a:outerShdw>
              </a:effectLst>
              <a:latin typeface="Times New Roman" pitchFamily="18" charset="0"/>
            </a:endParaRPr>
          </a:p>
        </p:txBody>
      </p:sp>
      <p:pic>
        <p:nvPicPr>
          <p:cNvPr id="35845" name="Picture 9" descr="family-kitchen-homework2"/>
          <p:cNvPicPr>
            <a:picLocks noChangeAspect="1" noChangeArrowheads="1"/>
          </p:cNvPicPr>
          <p:nvPr/>
        </p:nvPicPr>
        <p:blipFill>
          <a:blip r:embed="rId3" cstate="print">
            <a:lum bright="-6000"/>
          </a:blip>
          <a:srcRect/>
          <a:stretch>
            <a:fillRect/>
          </a:stretch>
        </p:blipFill>
        <p:spPr bwMode="auto">
          <a:xfrm>
            <a:off x="6516688" y="2420938"/>
            <a:ext cx="2406650" cy="3619500"/>
          </a:xfrm>
          <a:prstGeom prst="rect">
            <a:avLst/>
          </a:prstGeom>
          <a:noFill/>
          <a:ln w="9525">
            <a:solidFill>
              <a:srgbClr val="000000"/>
            </a:solidFill>
            <a:miter lim="800000"/>
            <a:headEnd/>
            <a:tailEnd/>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ctrTitle"/>
          </p:nvPr>
        </p:nvSpPr>
        <p:spPr/>
        <p:txBody>
          <a:bodyPr/>
          <a:lstStyle/>
          <a:p>
            <a:r>
              <a:rPr lang="tr-TR" dirty="0" smtClean="0"/>
              <a:t>YETİŞKİN DİN EĞİTİMİ</a:t>
            </a:r>
            <a:endParaRPr lang="tr-TR" dirty="0"/>
          </a:p>
        </p:txBody>
      </p:sp>
      <p:sp>
        <p:nvSpPr>
          <p:cNvPr id="3" name="Alt Başlık 2"/>
          <p:cNvSpPr>
            <a:spLocks noGrp="1"/>
          </p:cNvSpPr>
          <p:nvPr>
            <p:ph type="subTitle" idx="1"/>
          </p:nvPr>
        </p:nvSpPr>
        <p:spPr/>
        <p:txBody>
          <a:bodyPr/>
          <a:lstStyle/>
          <a:p>
            <a:r>
              <a:rPr lang="tr-TR" dirty="0" smtClean="0"/>
              <a:t>GELİŞİMSEL YAKLAŞIM</a:t>
            </a:r>
            <a:endParaRPr lang="tr-TR" dirty="0"/>
          </a:p>
        </p:txBody>
      </p:sp>
      <p:graphicFrame>
        <p:nvGraphicFramePr>
          <p:cNvPr id="4" name="3 Tablo"/>
          <p:cNvGraphicFramePr>
            <a:graphicFrameLocks noGrp="1"/>
          </p:cNvGraphicFramePr>
          <p:nvPr/>
        </p:nvGraphicFramePr>
        <p:xfrm>
          <a:off x="539552" y="332656"/>
          <a:ext cx="8208910" cy="6275090"/>
        </p:xfrm>
        <a:graphic>
          <a:graphicData uri="http://schemas.openxmlformats.org/drawingml/2006/table">
            <a:tbl>
              <a:tblPr firstRow="1" bandRow="1">
                <a:tableStyleId>{5C22544A-7EE6-4342-B048-85BDC9FD1C3A}</a:tableStyleId>
              </a:tblPr>
              <a:tblGrid>
                <a:gridCol w="1172701"/>
                <a:gridCol w="1172701"/>
                <a:gridCol w="1527037"/>
                <a:gridCol w="818367"/>
                <a:gridCol w="1172701"/>
                <a:gridCol w="1363561"/>
                <a:gridCol w="981842"/>
              </a:tblGrid>
              <a:tr h="880130">
                <a:tc>
                  <a:txBody>
                    <a:bodyPr/>
                    <a:lstStyle/>
                    <a:p>
                      <a:r>
                        <a:rPr lang="tr-TR" dirty="0" smtClean="0"/>
                        <a:t>EVRE</a:t>
                      </a:r>
                      <a:endParaRPr lang="tr-TR" dirty="0"/>
                    </a:p>
                  </a:txBody>
                  <a:tcPr/>
                </a:tc>
                <a:tc>
                  <a:txBody>
                    <a:bodyPr/>
                    <a:lstStyle/>
                    <a:p>
                      <a:r>
                        <a:rPr lang="tr-TR" dirty="0" smtClean="0"/>
                        <a:t>YAŞ</a:t>
                      </a:r>
                      <a:endParaRPr lang="tr-TR" dirty="0"/>
                    </a:p>
                  </a:txBody>
                  <a:tcPr/>
                </a:tc>
                <a:tc>
                  <a:txBody>
                    <a:bodyPr/>
                    <a:lstStyle/>
                    <a:p>
                      <a:r>
                        <a:rPr lang="tr-TR" dirty="0" smtClean="0"/>
                        <a:t>TEMEL ÖZELLİK</a:t>
                      </a:r>
                      <a:endParaRPr lang="tr-TR" dirty="0"/>
                    </a:p>
                  </a:txBody>
                  <a:tcPr/>
                </a:tc>
                <a:tc>
                  <a:txBody>
                    <a:bodyPr/>
                    <a:lstStyle/>
                    <a:p>
                      <a:r>
                        <a:rPr lang="tr-TR" dirty="0" smtClean="0"/>
                        <a:t>PİAGET</a:t>
                      </a:r>
                      <a:endParaRPr lang="tr-TR" dirty="0"/>
                    </a:p>
                  </a:txBody>
                  <a:tcPr/>
                </a:tc>
                <a:tc>
                  <a:txBody>
                    <a:bodyPr/>
                    <a:lstStyle/>
                    <a:p>
                      <a:r>
                        <a:rPr lang="tr-TR" dirty="0" smtClean="0"/>
                        <a:t>FREUD</a:t>
                      </a:r>
                      <a:endParaRPr lang="tr-TR" dirty="0"/>
                    </a:p>
                  </a:txBody>
                  <a:tcPr/>
                </a:tc>
                <a:tc>
                  <a:txBody>
                    <a:bodyPr/>
                    <a:lstStyle/>
                    <a:p>
                      <a:r>
                        <a:rPr lang="tr-TR" dirty="0" smtClean="0"/>
                        <a:t>ERİKSON</a:t>
                      </a:r>
                      <a:endParaRPr lang="tr-TR" dirty="0"/>
                    </a:p>
                  </a:txBody>
                  <a:tcPr/>
                </a:tc>
                <a:tc>
                  <a:txBody>
                    <a:bodyPr/>
                    <a:lstStyle/>
                    <a:p>
                      <a:r>
                        <a:rPr lang="tr-TR" dirty="0" smtClean="0"/>
                        <a:t>KOHLBERG</a:t>
                      </a:r>
                      <a:endParaRPr lang="tr-TR" dirty="0"/>
                    </a:p>
                  </a:txBody>
                  <a:tcPr/>
                </a:tc>
              </a:tr>
              <a:tr h="990177">
                <a:tc>
                  <a:txBody>
                    <a:bodyPr/>
                    <a:lstStyle/>
                    <a:p>
                      <a:r>
                        <a:rPr lang="tr-TR" dirty="0" smtClean="0"/>
                        <a:t>BEBEKLİK</a:t>
                      </a:r>
                      <a:endParaRPr lang="tr-TR" dirty="0"/>
                    </a:p>
                  </a:txBody>
                  <a:tcPr/>
                </a:tc>
                <a:tc>
                  <a:txBody>
                    <a:bodyPr/>
                    <a:lstStyle/>
                    <a:p>
                      <a:r>
                        <a:rPr lang="tr-TR" dirty="0" smtClean="0"/>
                        <a:t>0-18 ay</a:t>
                      </a:r>
                      <a:endParaRPr lang="tr-TR" dirty="0"/>
                    </a:p>
                  </a:txBody>
                  <a:tcPr/>
                </a:tc>
                <a:tc>
                  <a:txBody>
                    <a:bodyPr/>
                    <a:lstStyle/>
                    <a:p>
                      <a:r>
                        <a:rPr lang="tr-TR" dirty="0" smtClean="0"/>
                        <a:t>Gelişmiş hareket, basit dil,toplumsal bağlanma</a:t>
                      </a:r>
                      <a:endParaRPr lang="tr-TR" dirty="0"/>
                    </a:p>
                  </a:txBody>
                  <a:tcPr/>
                </a:tc>
                <a:tc>
                  <a:txBody>
                    <a:bodyPr/>
                    <a:lstStyle/>
                    <a:p>
                      <a:r>
                        <a:rPr lang="tr-TR" dirty="0" err="1" smtClean="0"/>
                        <a:t>duyusaldevinmsel</a:t>
                      </a:r>
                      <a:endParaRPr lang="tr-TR" dirty="0"/>
                    </a:p>
                  </a:txBody>
                  <a:tcPr/>
                </a:tc>
                <a:tc>
                  <a:txBody>
                    <a:bodyPr/>
                    <a:lstStyle/>
                    <a:p>
                      <a:r>
                        <a:rPr lang="tr-TR" dirty="0" smtClean="0"/>
                        <a:t>Oral, anal</a:t>
                      </a:r>
                      <a:endParaRPr lang="tr-TR" dirty="0"/>
                    </a:p>
                  </a:txBody>
                  <a:tcPr/>
                </a:tc>
                <a:tc>
                  <a:txBody>
                    <a:bodyPr/>
                    <a:lstStyle/>
                    <a:p>
                      <a:r>
                        <a:rPr lang="tr-TR" dirty="0" smtClean="0"/>
                        <a:t>Güven/güvensizlik</a:t>
                      </a:r>
                      <a:endParaRPr lang="tr-TR" dirty="0"/>
                    </a:p>
                  </a:txBody>
                  <a:tcPr/>
                </a:tc>
                <a:tc>
                  <a:txBody>
                    <a:bodyPr/>
                    <a:lstStyle/>
                    <a:p>
                      <a:r>
                        <a:rPr lang="tr-TR" dirty="0" smtClean="0"/>
                        <a:t>Ahlak öncesi evre</a:t>
                      </a:r>
                      <a:endParaRPr lang="tr-TR" dirty="0"/>
                    </a:p>
                  </a:txBody>
                  <a:tcPr/>
                </a:tc>
              </a:tr>
              <a:tr h="990177">
                <a:tc>
                  <a:txBody>
                    <a:bodyPr/>
                    <a:lstStyle/>
                    <a:p>
                      <a:r>
                        <a:rPr lang="tr-TR" dirty="0" smtClean="0"/>
                        <a:t>ERKEN ÇOCUKLUK</a:t>
                      </a:r>
                      <a:endParaRPr lang="tr-TR" dirty="0"/>
                    </a:p>
                  </a:txBody>
                  <a:tcPr/>
                </a:tc>
                <a:tc>
                  <a:txBody>
                    <a:bodyPr/>
                    <a:lstStyle/>
                    <a:p>
                      <a:r>
                        <a:rPr lang="tr-TR" dirty="0" smtClean="0"/>
                        <a:t>2-6</a:t>
                      </a:r>
                      <a:endParaRPr lang="tr-TR" dirty="0"/>
                    </a:p>
                  </a:txBody>
                  <a:tcPr/>
                </a:tc>
                <a:tc>
                  <a:txBody>
                    <a:bodyPr/>
                    <a:lstStyle/>
                    <a:p>
                      <a:r>
                        <a:rPr lang="tr-TR" dirty="0" smtClean="0"/>
                        <a:t>Gelişmiş dil, cinsel tip, grup oyunu, okul</a:t>
                      </a:r>
                      <a:endParaRPr lang="tr-TR" dirty="0"/>
                    </a:p>
                  </a:txBody>
                  <a:tcPr/>
                </a:tc>
                <a:tc>
                  <a:txBody>
                    <a:bodyPr/>
                    <a:lstStyle/>
                    <a:p>
                      <a:r>
                        <a:rPr lang="tr-TR" dirty="0" smtClean="0"/>
                        <a:t>İşlem öncesi</a:t>
                      </a:r>
                      <a:endParaRPr lang="tr-TR" dirty="0"/>
                    </a:p>
                  </a:txBody>
                  <a:tcPr/>
                </a:tc>
                <a:tc>
                  <a:txBody>
                    <a:bodyPr/>
                    <a:lstStyle/>
                    <a:p>
                      <a:r>
                        <a:rPr lang="tr-TR" dirty="0" err="1" smtClean="0"/>
                        <a:t>Fallik</a:t>
                      </a:r>
                      <a:r>
                        <a:rPr lang="tr-TR" dirty="0" smtClean="0"/>
                        <a:t>, </a:t>
                      </a:r>
                      <a:r>
                        <a:rPr lang="tr-TR" dirty="0" err="1" smtClean="0"/>
                        <a:t>ödipal</a:t>
                      </a:r>
                      <a:endParaRPr lang="tr-TR" dirty="0"/>
                    </a:p>
                  </a:txBody>
                  <a:tcPr/>
                </a:tc>
                <a:tc>
                  <a:txBody>
                    <a:bodyPr/>
                    <a:lstStyle/>
                    <a:p>
                      <a:r>
                        <a:rPr lang="tr-TR" dirty="0" smtClean="0"/>
                        <a:t>Özerklik/kuşku; </a:t>
                      </a:r>
                      <a:r>
                        <a:rPr lang="tr-TR" dirty="0" err="1" smtClean="0"/>
                        <a:t>girşim</a:t>
                      </a:r>
                      <a:r>
                        <a:rPr lang="tr-TR" dirty="0" smtClean="0"/>
                        <a:t>/suçluluk</a:t>
                      </a:r>
                      <a:endParaRPr lang="tr-TR" dirty="0"/>
                    </a:p>
                  </a:txBody>
                  <a:tcPr/>
                </a:tc>
                <a:tc>
                  <a:txBody>
                    <a:bodyPr/>
                    <a:lstStyle/>
                    <a:p>
                      <a:r>
                        <a:rPr lang="tr-TR" dirty="0" smtClean="0"/>
                        <a:t>İtaat ve ceza;</a:t>
                      </a:r>
                    </a:p>
                    <a:p>
                      <a:r>
                        <a:rPr lang="tr-TR" dirty="0" smtClean="0"/>
                        <a:t>Karşılıklılık</a:t>
                      </a:r>
                      <a:endParaRPr lang="tr-TR" dirty="0"/>
                    </a:p>
                  </a:txBody>
                  <a:tcPr/>
                </a:tc>
              </a:tr>
              <a:tr h="990177">
                <a:tc>
                  <a:txBody>
                    <a:bodyPr/>
                    <a:lstStyle/>
                    <a:p>
                      <a:r>
                        <a:rPr lang="tr-TR" dirty="0" smtClean="0"/>
                        <a:t>GEÇ ÇOCUKLUK</a:t>
                      </a:r>
                      <a:endParaRPr lang="tr-TR" dirty="0"/>
                    </a:p>
                  </a:txBody>
                  <a:tcPr/>
                </a:tc>
                <a:tc>
                  <a:txBody>
                    <a:bodyPr/>
                    <a:lstStyle/>
                    <a:p>
                      <a:r>
                        <a:rPr lang="tr-TR" dirty="0" smtClean="0"/>
                        <a:t>6-13</a:t>
                      </a:r>
                      <a:endParaRPr lang="tr-TR" dirty="0"/>
                    </a:p>
                  </a:txBody>
                  <a:tcPr/>
                </a:tc>
                <a:tc>
                  <a:txBody>
                    <a:bodyPr/>
                    <a:lstStyle/>
                    <a:p>
                      <a:r>
                        <a:rPr lang="tr-TR" dirty="0" smtClean="0"/>
                        <a:t>Gelişmiş bilişsel</a:t>
                      </a:r>
                      <a:r>
                        <a:rPr lang="tr-TR" baseline="0" dirty="0" smtClean="0"/>
                        <a:t> süreç, yetişkin düzeyinde</a:t>
                      </a:r>
                      <a:endParaRPr lang="tr-TR" dirty="0"/>
                    </a:p>
                  </a:txBody>
                  <a:tcPr/>
                </a:tc>
                <a:tc>
                  <a:txBody>
                    <a:bodyPr/>
                    <a:lstStyle/>
                    <a:p>
                      <a:r>
                        <a:rPr lang="tr-TR" dirty="0" smtClean="0"/>
                        <a:t>Somut işlem</a:t>
                      </a:r>
                      <a:endParaRPr lang="tr-TR" dirty="0"/>
                    </a:p>
                  </a:txBody>
                  <a:tcPr/>
                </a:tc>
                <a:tc>
                  <a:txBody>
                    <a:bodyPr/>
                    <a:lstStyle/>
                    <a:p>
                      <a:r>
                        <a:rPr lang="tr-TR" dirty="0" smtClean="0"/>
                        <a:t>Gizil/örtülü</a:t>
                      </a:r>
                      <a:endParaRPr lang="tr-TR" dirty="0"/>
                    </a:p>
                  </a:txBody>
                  <a:tcPr/>
                </a:tc>
                <a:tc>
                  <a:txBody>
                    <a:bodyPr/>
                    <a:lstStyle/>
                    <a:p>
                      <a:r>
                        <a:rPr lang="tr-TR" dirty="0" smtClean="0"/>
                        <a:t>Çalışkanlık/aşağılık duy.</a:t>
                      </a:r>
                      <a:endParaRPr lang="tr-TR" dirty="0"/>
                    </a:p>
                  </a:txBody>
                  <a:tcPr/>
                </a:tc>
                <a:tc>
                  <a:txBody>
                    <a:bodyPr/>
                    <a:lstStyle/>
                    <a:p>
                      <a:r>
                        <a:rPr lang="tr-TR" dirty="0" smtClean="0"/>
                        <a:t>İyi çocuk</a:t>
                      </a:r>
                      <a:endParaRPr lang="tr-TR" dirty="0"/>
                    </a:p>
                  </a:txBody>
                  <a:tcPr/>
                </a:tc>
              </a:tr>
              <a:tr h="1175835">
                <a:tc>
                  <a:txBody>
                    <a:bodyPr/>
                    <a:lstStyle/>
                    <a:p>
                      <a:r>
                        <a:rPr lang="tr-TR" dirty="0" smtClean="0"/>
                        <a:t>ERGENLİK</a:t>
                      </a:r>
                      <a:endParaRPr lang="tr-TR" dirty="0"/>
                    </a:p>
                  </a:txBody>
                  <a:tcPr/>
                </a:tc>
                <a:tc>
                  <a:txBody>
                    <a:bodyPr/>
                    <a:lstStyle/>
                    <a:p>
                      <a:r>
                        <a:rPr lang="tr-TR" dirty="0" smtClean="0"/>
                        <a:t>13-20</a:t>
                      </a:r>
                      <a:endParaRPr lang="tr-TR" dirty="0"/>
                    </a:p>
                  </a:txBody>
                  <a:tcPr/>
                </a:tc>
                <a:tc>
                  <a:txBody>
                    <a:bodyPr/>
                    <a:lstStyle/>
                    <a:p>
                      <a:r>
                        <a:rPr lang="tr-TR" dirty="0" smtClean="0"/>
                        <a:t>Yüksek bilişsel süreç, </a:t>
                      </a:r>
                      <a:r>
                        <a:rPr lang="tr-TR" dirty="0" err="1" smtClean="0"/>
                        <a:t>anababadan</a:t>
                      </a:r>
                      <a:r>
                        <a:rPr lang="tr-TR" dirty="0" smtClean="0"/>
                        <a:t> bağımsız,</a:t>
                      </a:r>
                      <a:r>
                        <a:rPr lang="tr-TR" baseline="0" dirty="0" smtClean="0"/>
                        <a:t> cinsel ilişki</a:t>
                      </a:r>
                      <a:endParaRPr lang="tr-TR" dirty="0"/>
                    </a:p>
                  </a:txBody>
                  <a:tcPr/>
                </a:tc>
                <a:tc>
                  <a:txBody>
                    <a:bodyPr/>
                    <a:lstStyle/>
                    <a:p>
                      <a:r>
                        <a:rPr lang="tr-TR" dirty="0" smtClean="0"/>
                        <a:t>Soyut işlem</a:t>
                      </a:r>
                      <a:endParaRPr lang="tr-TR" dirty="0"/>
                    </a:p>
                  </a:txBody>
                  <a:tcPr/>
                </a:tc>
                <a:tc>
                  <a:txBody>
                    <a:bodyPr/>
                    <a:lstStyle/>
                    <a:p>
                      <a:r>
                        <a:rPr lang="tr-TR" dirty="0" err="1" smtClean="0"/>
                        <a:t>genital</a:t>
                      </a:r>
                      <a:endParaRPr lang="tr-TR" dirty="0"/>
                    </a:p>
                  </a:txBody>
                  <a:tcPr/>
                </a:tc>
                <a:tc>
                  <a:txBody>
                    <a:bodyPr/>
                    <a:lstStyle/>
                    <a:p>
                      <a:r>
                        <a:rPr lang="tr-TR" dirty="0" smtClean="0"/>
                        <a:t>Kimlik/</a:t>
                      </a:r>
                      <a:r>
                        <a:rPr lang="tr-TR" dirty="0" err="1" smtClean="0"/>
                        <a:t>rolkargaşası</a:t>
                      </a:r>
                      <a:endParaRPr lang="tr-TR" dirty="0"/>
                    </a:p>
                  </a:txBody>
                  <a:tcPr/>
                </a:tc>
                <a:tc>
                  <a:txBody>
                    <a:bodyPr/>
                    <a:lstStyle/>
                    <a:p>
                      <a:r>
                        <a:rPr lang="tr-TR" dirty="0" smtClean="0"/>
                        <a:t>Yasa ve düzen</a:t>
                      </a:r>
                      <a:endParaRPr lang="tr-TR" dirty="0"/>
                    </a:p>
                  </a:txBody>
                  <a:tcPr/>
                </a:tc>
              </a:tr>
              <a:tr h="250982">
                <a:tc>
                  <a:txBody>
                    <a:bodyPr/>
                    <a:lstStyle/>
                    <a:p>
                      <a:endParaRPr lang="tr-TR" dirty="0"/>
                    </a:p>
                  </a:txBody>
                  <a:tcPr/>
                </a:tc>
                <a:tc>
                  <a:txBody>
                    <a:bodyPr/>
                    <a:lstStyle/>
                    <a:p>
                      <a:endParaRPr lang="tr-TR"/>
                    </a:p>
                  </a:txBody>
                  <a:tcPr/>
                </a:tc>
                <a:tc>
                  <a:txBody>
                    <a:bodyPr/>
                    <a:lstStyle/>
                    <a:p>
                      <a:endParaRPr lang="tr-TR"/>
                    </a:p>
                  </a:txBody>
                  <a:tcPr/>
                </a:tc>
                <a:tc>
                  <a:txBody>
                    <a:bodyPr/>
                    <a:lstStyle/>
                    <a:p>
                      <a:endParaRPr lang="tr-TR"/>
                    </a:p>
                  </a:txBody>
                  <a:tcPr/>
                </a:tc>
                <a:tc>
                  <a:txBody>
                    <a:bodyPr/>
                    <a:lstStyle/>
                    <a:p>
                      <a:endParaRPr lang="tr-TR"/>
                    </a:p>
                  </a:txBody>
                  <a:tcPr/>
                </a:tc>
                <a:tc>
                  <a:txBody>
                    <a:bodyPr/>
                    <a:lstStyle/>
                    <a:p>
                      <a:endParaRPr lang="tr-TR"/>
                    </a:p>
                  </a:txBody>
                  <a:tcPr/>
                </a:tc>
                <a:tc>
                  <a:txBody>
                    <a:bodyPr/>
                    <a:lstStyle/>
                    <a:p>
                      <a:endParaRPr lang="tr-TR" dirty="0"/>
                    </a:p>
                  </a:txBody>
                  <a:tcPr/>
                </a:tc>
              </a:tr>
            </a:tbl>
          </a:graphicData>
        </a:graphic>
      </p:graphicFrame>
    </p:spTree>
    <p:extLst>
      <p:ext uri="{BB962C8B-B14F-4D97-AF65-F5344CB8AC3E}">
        <p14:creationId xmlns:p14="http://schemas.microsoft.com/office/powerpoint/2010/main" val="74697235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7" name="Rectangle 4"/>
          <p:cNvSpPr>
            <a:spLocks noGrp="1" noChangeArrowheads="1"/>
          </p:cNvSpPr>
          <p:nvPr>
            <p:ph type="title"/>
          </p:nvPr>
        </p:nvSpPr>
        <p:spPr>
          <a:noFill/>
        </p:spPr>
        <p:txBody>
          <a:bodyPr/>
          <a:lstStyle/>
          <a:p>
            <a:pPr eaLnBrk="1" hangingPunct="1"/>
            <a:r>
              <a:rPr lang="tr-TR" sz="4000" u="sng" smtClean="0"/>
              <a:t>ERGENLİK DÖNEMİ PSİKOLOJİSİ</a:t>
            </a:r>
          </a:p>
        </p:txBody>
      </p:sp>
      <p:sp>
        <p:nvSpPr>
          <p:cNvPr id="36866" name="Rectangle 3"/>
          <p:cNvSpPr>
            <a:spLocks noGrp="1" noChangeArrowheads="1"/>
          </p:cNvSpPr>
          <p:nvPr>
            <p:ph idx="1"/>
          </p:nvPr>
        </p:nvSpPr>
        <p:spPr>
          <a:xfrm>
            <a:off x="457200" y="1600200"/>
            <a:ext cx="8229600" cy="5068888"/>
          </a:xfrm>
        </p:spPr>
        <p:txBody>
          <a:bodyPr/>
          <a:lstStyle/>
          <a:p>
            <a:pPr algn="ctr" eaLnBrk="1" hangingPunct="1">
              <a:lnSpc>
                <a:spcPct val="80000"/>
              </a:lnSpc>
              <a:buFontTx/>
              <a:buNone/>
            </a:pPr>
            <a:r>
              <a:rPr lang="tr-TR" sz="2800" smtClean="0"/>
              <a:t>Ergenlik dönemini kişilik ve benliğin oluştuğu bir dönemdir.</a:t>
            </a:r>
          </a:p>
          <a:p>
            <a:pPr algn="ctr" eaLnBrk="1" hangingPunct="1">
              <a:lnSpc>
                <a:spcPct val="80000"/>
              </a:lnSpc>
              <a:buFontTx/>
              <a:buNone/>
            </a:pPr>
            <a:endParaRPr lang="tr-TR" sz="2800" smtClean="0"/>
          </a:p>
          <a:p>
            <a:pPr algn="ctr" eaLnBrk="1" hangingPunct="1">
              <a:lnSpc>
                <a:spcPct val="80000"/>
              </a:lnSpc>
              <a:buFontTx/>
              <a:buNone/>
            </a:pPr>
            <a:r>
              <a:rPr lang="tr-TR" sz="2800" smtClean="0"/>
              <a:t>Kişiliğin çekirdekleri yaşamın ilk yıllarında atılır, 6. yaşta ana çizgileri belirir, ancak son biçimini alması gençlik çağının sonuna doğru olur. Kişilik çizgileri uzun sürede biçimlendiği için kolay değişmez. “Can çıkar, huy çıkmaz” atasözü de bu gerçeği yansıtır. </a:t>
            </a:r>
          </a:p>
          <a:p>
            <a:pPr algn="ctr" eaLnBrk="1" hangingPunct="1">
              <a:lnSpc>
                <a:spcPct val="80000"/>
              </a:lnSpc>
              <a:buFontTx/>
              <a:buNone/>
            </a:pPr>
            <a:endParaRPr lang="tr-TR" sz="2800" smtClean="0"/>
          </a:p>
          <a:p>
            <a:pPr algn="ctr" eaLnBrk="1" hangingPunct="1">
              <a:lnSpc>
                <a:spcPct val="80000"/>
              </a:lnSpc>
              <a:buFontTx/>
              <a:buNone/>
            </a:pPr>
            <a:r>
              <a:rPr lang="tr-TR" sz="2800" smtClean="0"/>
              <a:t>Ergenlik dönemindeki en önemli hususlardan birisi de “benlik saygısı”dır. Ergenin benlik saygısını, yetiştiği aile ortamı, ana-baba, eğitim düzeyi, meslekleri ve ekonomik durumları gibi pek çok faktör etkiler.</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1" name="Rectangle 4"/>
          <p:cNvSpPr>
            <a:spLocks noGrp="1" noChangeArrowheads="1"/>
          </p:cNvSpPr>
          <p:nvPr>
            <p:ph type="title"/>
          </p:nvPr>
        </p:nvSpPr>
        <p:spPr>
          <a:xfrm>
            <a:off x="468313" y="0"/>
            <a:ext cx="8229600" cy="1143000"/>
          </a:xfrm>
          <a:noFill/>
        </p:spPr>
        <p:txBody>
          <a:bodyPr/>
          <a:lstStyle/>
          <a:p>
            <a:pPr eaLnBrk="1" hangingPunct="1"/>
            <a:r>
              <a:rPr lang="tr-TR" sz="4000" u="sng" smtClean="0"/>
              <a:t>ERGENLİK DÖNEMİ PSİKOLOJİSİ</a:t>
            </a:r>
          </a:p>
        </p:txBody>
      </p:sp>
      <p:sp>
        <p:nvSpPr>
          <p:cNvPr id="37890" name="Rectangle 3"/>
          <p:cNvSpPr>
            <a:spLocks noGrp="1" noChangeArrowheads="1"/>
          </p:cNvSpPr>
          <p:nvPr>
            <p:ph idx="1"/>
          </p:nvPr>
        </p:nvSpPr>
        <p:spPr>
          <a:xfrm>
            <a:off x="457200" y="1125538"/>
            <a:ext cx="8229600" cy="5543550"/>
          </a:xfrm>
        </p:spPr>
        <p:txBody>
          <a:bodyPr/>
          <a:lstStyle/>
          <a:p>
            <a:pPr algn="ctr" eaLnBrk="1" hangingPunct="1">
              <a:buFontTx/>
              <a:buNone/>
            </a:pPr>
            <a:r>
              <a:rPr lang="tr-TR" sz="2800" dirty="0" smtClean="0"/>
              <a:t>Ergenlik dönemi kişilik gelişiminde anne ve baba modeli son derece önemlidir. </a:t>
            </a:r>
          </a:p>
          <a:p>
            <a:pPr algn="ctr" eaLnBrk="1" hangingPunct="1">
              <a:buFontTx/>
              <a:buNone/>
            </a:pPr>
            <a:r>
              <a:rPr lang="tr-TR" sz="2800" dirty="0" smtClean="0"/>
              <a:t>Baba, “baba karikatürü” denebilecek kadar silik şahsiyetli olmamalıdır. </a:t>
            </a:r>
          </a:p>
          <a:p>
            <a:pPr algn="ctr" eaLnBrk="1" hangingPunct="1">
              <a:buFontTx/>
              <a:buNone/>
            </a:pPr>
            <a:r>
              <a:rPr lang="tr-TR" sz="2800" dirty="0" smtClean="0"/>
              <a:t>Zira,  </a:t>
            </a:r>
            <a:r>
              <a:rPr lang="tr-TR" sz="2800" i="1" dirty="0" smtClean="0"/>
              <a:t>“Kız anadan öğrenir bohça düzmeyi, oğlan babadan öğrenir koyun yüzmeyi.”</a:t>
            </a:r>
          </a:p>
          <a:p>
            <a:pPr algn="ctr" eaLnBrk="1" hangingPunct="1">
              <a:buFontTx/>
              <a:buNone/>
            </a:pPr>
            <a:r>
              <a:rPr lang="tr-TR" sz="2800" dirty="0" smtClean="0"/>
              <a:t>Çocuğun en önemli ruhsal ihtiyacı </a:t>
            </a:r>
            <a:r>
              <a:rPr lang="tr-TR" sz="2800" b="1" dirty="0" smtClean="0"/>
              <a:t>sevgi</a:t>
            </a:r>
            <a:r>
              <a:rPr lang="tr-TR" sz="2800" dirty="0" smtClean="0"/>
              <a:t> iken, ergen ve genç için </a:t>
            </a:r>
            <a:r>
              <a:rPr lang="tr-TR" sz="2800" b="1" dirty="0" smtClean="0"/>
              <a:t>anlayış, güven,  özgürlük ve bağımsızlıktır.</a:t>
            </a:r>
          </a:p>
          <a:p>
            <a:pPr algn="ctr" eaLnBrk="1" hangingPunct="1">
              <a:buFontTx/>
              <a:buNone/>
            </a:pPr>
            <a:r>
              <a:rPr lang="tr-TR" sz="2800" dirty="0" smtClean="0"/>
              <a:t>Çocukluk çağının getirdiği olumlu ve olumsuz tüm birikimler, gençlik çağının uyumuna ya da uyumsuzluğuna etki eder.</a:t>
            </a:r>
          </a:p>
          <a:p>
            <a:pPr eaLnBrk="1" hangingPunct="1"/>
            <a:endParaRPr lang="tr-TR" sz="2800" dirty="0" smtClean="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Autofit/>
          </a:bodyPr>
          <a:lstStyle/>
          <a:p>
            <a:pPr algn="ctr"/>
            <a:r>
              <a:rPr lang="tr-TR" sz="3200" dirty="0" smtClean="0"/>
              <a:t>Ergenlerdeki Temel Düşünceler</a:t>
            </a:r>
            <a:br>
              <a:rPr lang="tr-TR" sz="3200" dirty="0" smtClean="0"/>
            </a:br>
            <a:r>
              <a:rPr lang="tr-TR" sz="3200" dirty="0" smtClean="0"/>
              <a:t>Ben merkezci düşünce, </a:t>
            </a:r>
            <a:r>
              <a:rPr lang="tr-TR" sz="3200" dirty="0" err="1" smtClean="0"/>
              <a:t>gözükaralık</a:t>
            </a:r>
            <a:r>
              <a:rPr lang="tr-TR" sz="3200" dirty="0" smtClean="0"/>
              <a:t> ve delikanlılık</a:t>
            </a:r>
            <a:endParaRPr lang="tr-TR" sz="3200" dirty="0"/>
          </a:p>
        </p:txBody>
      </p:sp>
      <p:sp>
        <p:nvSpPr>
          <p:cNvPr id="3" name="2 İçerik Yer Tutucusu"/>
          <p:cNvSpPr>
            <a:spLocks noGrp="1"/>
          </p:cNvSpPr>
          <p:nvPr>
            <p:ph idx="1"/>
          </p:nvPr>
        </p:nvSpPr>
        <p:spPr/>
        <p:txBody>
          <a:bodyPr>
            <a:normAutofit fontScale="77500" lnSpcReduction="20000"/>
          </a:bodyPr>
          <a:lstStyle/>
          <a:p>
            <a:r>
              <a:rPr lang="tr-TR" dirty="0" smtClean="0"/>
              <a:t>Ergenler her yerde kendilerini spotların altında, yalnız incelenen, eleştirilen, hakkında konuşulan biri olarak algılarlar.</a:t>
            </a:r>
          </a:p>
          <a:p>
            <a:r>
              <a:rPr lang="tr-TR" dirty="0" smtClean="0"/>
              <a:t>Özel ve biricik oldukları, ölmeyecekleri, yaralanmayacakları, hamile kaymayacakları, yakalanmayacakları, kötü şeylerin başlarına gelmeyeceği inancını sahiptirler.</a:t>
            </a:r>
          </a:p>
          <a:p>
            <a:r>
              <a:rPr lang="tr-TR" dirty="0" smtClean="0"/>
              <a:t>Özellikle akranları ve karşı cins tarafından fark edilip edilmedikleri, çevrenin kabul etmesi ve popülaritesine göre kendilerine değer biçme davranışları yaygındır.</a:t>
            </a:r>
          </a:p>
          <a:p>
            <a:r>
              <a:rPr lang="tr-TR" dirty="0" smtClean="0"/>
              <a:t>ARANIYORUM, ÇAĞRILIYORUM, O HALDE VARIM…</a:t>
            </a:r>
          </a:p>
          <a:p>
            <a:r>
              <a:rPr lang="tr-TR" dirty="0" smtClean="0"/>
              <a:t>BANA BİR ŞEY OLMAZ….</a:t>
            </a:r>
            <a:endParaRPr lang="tr-TR" dirty="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fontScale="90000"/>
          </a:bodyPr>
          <a:lstStyle/>
          <a:p>
            <a:r>
              <a:rPr lang="tr-TR" dirty="0" smtClean="0"/>
              <a:t>Ergenlerdeki Temel Düşünceler</a:t>
            </a:r>
            <a:br>
              <a:rPr lang="tr-TR" dirty="0" smtClean="0"/>
            </a:br>
            <a:r>
              <a:rPr lang="tr-TR" dirty="0" smtClean="0"/>
              <a:t>Farklı, Biricik, Özel Olmak</a:t>
            </a:r>
            <a:endParaRPr lang="tr-TR" dirty="0"/>
          </a:p>
        </p:txBody>
      </p:sp>
      <p:sp>
        <p:nvSpPr>
          <p:cNvPr id="3" name="2 İçerik Yer Tutucusu"/>
          <p:cNvSpPr>
            <a:spLocks noGrp="1"/>
          </p:cNvSpPr>
          <p:nvPr>
            <p:ph idx="1"/>
          </p:nvPr>
        </p:nvSpPr>
        <p:spPr/>
        <p:txBody>
          <a:bodyPr>
            <a:normAutofit fontScale="92500" lnSpcReduction="10000"/>
          </a:bodyPr>
          <a:lstStyle/>
          <a:p>
            <a:r>
              <a:rPr lang="tr-TR" dirty="0" smtClean="0"/>
              <a:t>Sıradan ve kısır döngü yerine uçları yaşarlar.</a:t>
            </a:r>
          </a:p>
          <a:p>
            <a:r>
              <a:rPr lang="tr-TR" dirty="0" smtClean="0"/>
              <a:t>Risk alma, gizli hareket etme, sabredememe, akranlarına hayır diyememe, suyuna gitme, kuralları, töreleri sorgulama, yasak olana özenme, kafa tutma gibi davranışlar gözlenir.</a:t>
            </a:r>
          </a:p>
          <a:p>
            <a:r>
              <a:rPr lang="tr-TR" dirty="0" smtClean="0"/>
              <a:t>Ergen bireyler sevdi mi tam sevip reddedilmeye yönelik kaygılar taşırlar. Sıkılma, umutsuzluğa düşme, ölümle yüzleşme, hayatın, bilginin, emeğin, üretkenliğin anlamını sorgulama gibi düşünceleri vardır.</a:t>
            </a:r>
            <a:endParaRPr lang="tr-TR" dirty="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smtClean="0"/>
              <a:t>Özetle Ergenler</a:t>
            </a:r>
            <a:endParaRPr lang="tr-TR" dirty="0"/>
          </a:p>
        </p:txBody>
      </p:sp>
      <p:sp>
        <p:nvSpPr>
          <p:cNvPr id="3" name="2 İçerik Yer Tutucusu"/>
          <p:cNvSpPr>
            <a:spLocks noGrp="1"/>
          </p:cNvSpPr>
          <p:nvPr>
            <p:ph idx="1"/>
          </p:nvPr>
        </p:nvSpPr>
        <p:spPr/>
        <p:txBody>
          <a:bodyPr/>
          <a:lstStyle/>
          <a:p>
            <a:r>
              <a:rPr lang="tr-TR" dirty="0" smtClean="0"/>
              <a:t>Gençliğe adım atan bireyler olarak ergenler;</a:t>
            </a:r>
          </a:p>
          <a:p>
            <a:r>
              <a:rPr lang="tr-TR" dirty="0" smtClean="0"/>
              <a:t>Fark edilmek, </a:t>
            </a:r>
          </a:p>
          <a:p>
            <a:r>
              <a:rPr lang="tr-TR" dirty="0" smtClean="0"/>
              <a:t>Özel olmak,</a:t>
            </a:r>
          </a:p>
          <a:p>
            <a:r>
              <a:rPr lang="tr-TR" dirty="0" smtClean="0"/>
              <a:t>Taktir edilmek,</a:t>
            </a:r>
          </a:p>
          <a:p>
            <a:r>
              <a:rPr lang="tr-TR" dirty="0" smtClean="0"/>
              <a:t>Saygı duyulmak,</a:t>
            </a:r>
          </a:p>
          <a:p>
            <a:r>
              <a:rPr lang="tr-TR" dirty="0" smtClean="0"/>
              <a:t>Hatırlanmak </a:t>
            </a:r>
          </a:p>
          <a:p>
            <a:r>
              <a:rPr lang="tr-TR" dirty="0" smtClean="0"/>
              <a:t>                  isterler. </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smtClean="0"/>
              <a:t>Ne değildir?</a:t>
            </a:r>
            <a:endParaRPr lang="tr-TR" dirty="0"/>
          </a:p>
        </p:txBody>
      </p:sp>
      <p:sp>
        <p:nvSpPr>
          <p:cNvPr id="3" name="2 İçerik Yer Tutucusu"/>
          <p:cNvSpPr>
            <a:spLocks noGrp="1"/>
          </p:cNvSpPr>
          <p:nvPr>
            <p:ph idx="1"/>
          </p:nvPr>
        </p:nvSpPr>
        <p:spPr/>
        <p:txBody>
          <a:bodyPr>
            <a:normAutofit fontScale="92500"/>
          </a:bodyPr>
          <a:lstStyle/>
          <a:p>
            <a:r>
              <a:rPr lang="tr-TR" dirty="0" smtClean="0"/>
              <a:t>Ergenlik;</a:t>
            </a:r>
          </a:p>
          <a:p>
            <a:endParaRPr lang="tr-TR" dirty="0" smtClean="0"/>
          </a:p>
          <a:p>
            <a:r>
              <a:rPr lang="tr-TR" dirty="0" smtClean="0"/>
              <a:t>Çocuğun büyüğü, yetişkinin küçüğü değildir.</a:t>
            </a:r>
          </a:p>
          <a:p>
            <a:r>
              <a:rPr lang="tr-TR" dirty="0" smtClean="0"/>
              <a:t>Anne babanın tersine bir yapılanma değildir.</a:t>
            </a:r>
          </a:p>
          <a:p>
            <a:r>
              <a:rPr lang="tr-TR" dirty="0" smtClean="0"/>
              <a:t>Hastalık ve problem yaratma dönemi değildir.</a:t>
            </a:r>
          </a:p>
          <a:p>
            <a:r>
              <a:rPr lang="tr-TR" dirty="0" smtClean="0"/>
              <a:t>Otoritemize başkaldırı, ailemize yabancılaşma değildir.</a:t>
            </a:r>
          </a:p>
          <a:p>
            <a:endParaRPr lang="tr-TR" dirty="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ChangeArrowheads="1"/>
          </p:cNvSpPr>
          <p:nvPr>
            <p:ph type="title"/>
          </p:nvPr>
        </p:nvSpPr>
        <p:spPr>
          <a:xfrm>
            <a:off x="468313" y="188913"/>
            <a:ext cx="8229600" cy="1143000"/>
          </a:xfrm>
        </p:spPr>
        <p:txBody>
          <a:bodyPr>
            <a:normAutofit fontScale="90000"/>
          </a:bodyPr>
          <a:lstStyle/>
          <a:p>
            <a:pPr eaLnBrk="1" hangingPunct="1"/>
            <a:r>
              <a:rPr lang="tr-TR" sz="4000" u="sng" smtClean="0"/>
              <a:t>ERGENLİK DÖNEMİNDE ÇEVRE FAKTÖRÜ</a:t>
            </a:r>
          </a:p>
        </p:txBody>
      </p:sp>
      <p:sp>
        <p:nvSpPr>
          <p:cNvPr id="64532" name="Text Box 20"/>
          <p:cNvSpPr txBox="1">
            <a:spLocks noChangeArrowheads="1"/>
          </p:cNvSpPr>
          <p:nvPr/>
        </p:nvSpPr>
        <p:spPr bwMode="gray">
          <a:xfrm>
            <a:off x="1042988" y="1341438"/>
            <a:ext cx="7345362" cy="519112"/>
          </a:xfrm>
          <a:prstGeom prst="rect">
            <a:avLst/>
          </a:prstGeom>
          <a:noFill/>
          <a:ln w="38100" algn="ctr">
            <a:noFill/>
            <a:miter lim="800000"/>
            <a:headEnd/>
            <a:tailEnd/>
          </a:ln>
          <a:effectLst>
            <a:outerShdw dist="63500" dir="3187806" algn="ctr" rotWithShape="0">
              <a:srgbClr val="001D3A"/>
            </a:outerShdw>
          </a:effectLst>
        </p:spPr>
        <p:txBody>
          <a:bodyPr>
            <a:spAutoFit/>
          </a:bodyPr>
          <a:lstStyle/>
          <a:p>
            <a:pPr>
              <a:spcBef>
                <a:spcPct val="50000"/>
              </a:spcBef>
              <a:defRPr/>
            </a:pPr>
            <a:r>
              <a:rPr lang="tr-TR" sz="2800">
                <a:solidFill>
                  <a:schemeClr val="bg1"/>
                </a:solidFill>
                <a:effectLst/>
                <a:latin typeface="Times New Roman" pitchFamily="18" charset="0"/>
              </a:rPr>
              <a:t>Ergenlik döneminde üç çevre çok önemlidir.</a:t>
            </a:r>
          </a:p>
        </p:txBody>
      </p:sp>
      <p:grpSp>
        <p:nvGrpSpPr>
          <p:cNvPr id="2" name="Group 21"/>
          <p:cNvGrpSpPr>
            <a:grpSpLocks/>
          </p:cNvGrpSpPr>
          <p:nvPr/>
        </p:nvGrpSpPr>
        <p:grpSpPr bwMode="auto">
          <a:xfrm>
            <a:off x="3059113" y="2420938"/>
            <a:ext cx="3952875" cy="3705225"/>
            <a:chOff x="1655" y="1647"/>
            <a:chExt cx="2490" cy="2327"/>
          </a:xfrm>
        </p:grpSpPr>
        <p:sp>
          <p:nvSpPr>
            <p:cNvPr id="64534" name="Freeform 22"/>
            <p:cNvSpPr>
              <a:spLocks/>
            </p:cNvSpPr>
            <p:nvPr/>
          </p:nvSpPr>
          <p:spPr bwMode="gray">
            <a:xfrm>
              <a:off x="1660" y="2336"/>
              <a:ext cx="912" cy="1231"/>
            </a:xfrm>
            <a:custGeom>
              <a:avLst/>
              <a:gdLst/>
              <a:ahLst/>
              <a:cxnLst>
                <a:cxn ang="0">
                  <a:pos x="1233" y="343"/>
                </a:cxn>
                <a:cxn ang="0">
                  <a:pos x="413" y="1764"/>
                </a:cxn>
                <a:cxn ang="0">
                  <a:pos x="0" y="1226"/>
                </a:cxn>
                <a:cxn ang="0">
                  <a:pos x="6" y="1098"/>
                </a:cxn>
                <a:cxn ang="0">
                  <a:pos x="638" y="0"/>
                </a:cxn>
                <a:cxn ang="0">
                  <a:pos x="1233" y="343"/>
                </a:cxn>
                <a:cxn ang="0">
                  <a:pos x="1233" y="343"/>
                </a:cxn>
              </a:cxnLst>
              <a:rect l="0" t="0" r="r" b="b"/>
              <a:pathLst>
                <a:path w="1233" h="1764">
                  <a:moveTo>
                    <a:pt x="1233" y="343"/>
                  </a:moveTo>
                  <a:lnTo>
                    <a:pt x="413" y="1764"/>
                  </a:lnTo>
                  <a:lnTo>
                    <a:pt x="0" y="1226"/>
                  </a:lnTo>
                  <a:lnTo>
                    <a:pt x="6" y="1098"/>
                  </a:lnTo>
                  <a:lnTo>
                    <a:pt x="638" y="0"/>
                  </a:lnTo>
                  <a:lnTo>
                    <a:pt x="1233" y="343"/>
                  </a:lnTo>
                  <a:lnTo>
                    <a:pt x="1233" y="343"/>
                  </a:lnTo>
                  <a:close/>
                </a:path>
              </a:pathLst>
            </a:custGeom>
            <a:gradFill rotWithShape="1">
              <a:gsLst>
                <a:gs pos="0">
                  <a:schemeClr val="hlink"/>
                </a:gs>
                <a:gs pos="100000">
                  <a:schemeClr val="hlink">
                    <a:gamma/>
                    <a:shade val="46275"/>
                    <a:invGamma/>
                  </a:schemeClr>
                </a:gs>
              </a:gsLst>
              <a:lin ang="5400000" scaled="1"/>
            </a:gradFill>
            <a:ln w="0">
              <a:noFill/>
              <a:prstDash val="solid"/>
              <a:round/>
              <a:headEnd/>
              <a:tailEnd/>
            </a:ln>
          </p:spPr>
          <p:txBody>
            <a:bodyPr/>
            <a:lstStyle/>
            <a:p>
              <a:pPr>
                <a:defRPr/>
              </a:pPr>
              <a:endParaRPr lang="tr-TR"/>
            </a:p>
          </p:txBody>
        </p:sp>
        <p:sp>
          <p:nvSpPr>
            <p:cNvPr id="64535" name="Freeform 23"/>
            <p:cNvSpPr>
              <a:spLocks/>
            </p:cNvSpPr>
            <p:nvPr/>
          </p:nvSpPr>
          <p:spPr bwMode="gray">
            <a:xfrm rot="7200000">
              <a:off x="2726" y="1657"/>
              <a:ext cx="856" cy="1305"/>
            </a:xfrm>
            <a:custGeom>
              <a:avLst/>
              <a:gdLst/>
              <a:ahLst/>
              <a:cxnLst>
                <a:cxn ang="0">
                  <a:pos x="1233" y="343"/>
                </a:cxn>
                <a:cxn ang="0">
                  <a:pos x="413" y="1764"/>
                </a:cxn>
                <a:cxn ang="0">
                  <a:pos x="0" y="1226"/>
                </a:cxn>
                <a:cxn ang="0">
                  <a:pos x="6" y="1098"/>
                </a:cxn>
                <a:cxn ang="0">
                  <a:pos x="638" y="0"/>
                </a:cxn>
                <a:cxn ang="0">
                  <a:pos x="1233" y="343"/>
                </a:cxn>
                <a:cxn ang="0">
                  <a:pos x="1233" y="343"/>
                </a:cxn>
              </a:cxnLst>
              <a:rect l="0" t="0" r="r" b="b"/>
              <a:pathLst>
                <a:path w="1233" h="1764">
                  <a:moveTo>
                    <a:pt x="1233" y="343"/>
                  </a:moveTo>
                  <a:lnTo>
                    <a:pt x="413" y="1764"/>
                  </a:lnTo>
                  <a:lnTo>
                    <a:pt x="0" y="1226"/>
                  </a:lnTo>
                  <a:lnTo>
                    <a:pt x="6" y="1098"/>
                  </a:lnTo>
                  <a:lnTo>
                    <a:pt x="638" y="0"/>
                  </a:lnTo>
                  <a:lnTo>
                    <a:pt x="1233" y="343"/>
                  </a:lnTo>
                  <a:lnTo>
                    <a:pt x="1233" y="343"/>
                  </a:lnTo>
                  <a:close/>
                </a:path>
              </a:pathLst>
            </a:custGeom>
            <a:gradFill rotWithShape="1">
              <a:gsLst>
                <a:gs pos="0">
                  <a:schemeClr val="accent1"/>
                </a:gs>
                <a:gs pos="100000">
                  <a:schemeClr val="accent1">
                    <a:gamma/>
                    <a:shade val="46275"/>
                    <a:invGamma/>
                  </a:schemeClr>
                </a:gs>
              </a:gsLst>
              <a:lin ang="5400000" scaled="1"/>
            </a:gradFill>
            <a:ln w="0">
              <a:noFill/>
              <a:prstDash val="solid"/>
              <a:round/>
              <a:headEnd/>
              <a:tailEnd/>
            </a:ln>
          </p:spPr>
          <p:txBody>
            <a:bodyPr/>
            <a:lstStyle/>
            <a:p>
              <a:pPr>
                <a:defRPr/>
              </a:pPr>
              <a:endParaRPr lang="tr-TR"/>
            </a:p>
          </p:txBody>
        </p:sp>
        <p:grpSp>
          <p:nvGrpSpPr>
            <p:cNvPr id="3" name="Group 24"/>
            <p:cNvGrpSpPr>
              <a:grpSpLocks/>
            </p:cNvGrpSpPr>
            <p:nvPr/>
          </p:nvGrpSpPr>
          <p:grpSpPr bwMode="auto">
            <a:xfrm>
              <a:off x="1712" y="1647"/>
              <a:ext cx="1480" cy="1302"/>
              <a:chOff x="1712" y="1389"/>
              <a:chExt cx="1480" cy="1302"/>
            </a:xfrm>
          </p:grpSpPr>
          <p:sp>
            <p:nvSpPr>
              <p:cNvPr id="64537" name="AutoShape 25"/>
              <p:cNvSpPr>
                <a:spLocks noChangeArrowheads="1"/>
              </p:cNvSpPr>
              <p:nvPr/>
            </p:nvSpPr>
            <p:spPr bwMode="gray">
              <a:xfrm rot="12600000">
                <a:off x="1712" y="2311"/>
                <a:ext cx="908" cy="380"/>
              </a:xfrm>
              <a:prstGeom prst="triangle">
                <a:avLst>
                  <a:gd name="adj" fmla="val 50000"/>
                </a:avLst>
              </a:prstGeom>
              <a:solidFill>
                <a:schemeClr val="accent1"/>
              </a:solidFill>
              <a:ln w="9525" algn="ctr">
                <a:noFill/>
                <a:miter lim="800000"/>
                <a:headEnd/>
                <a:tailEnd/>
              </a:ln>
              <a:effectLst/>
            </p:spPr>
            <p:txBody>
              <a:bodyPr wrap="none" anchor="ctr"/>
              <a:lstStyle/>
              <a:p>
                <a:pPr>
                  <a:defRPr/>
                </a:pPr>
                <a:endParaRPr lang="tr-TR"/>
              </a:p>
            </p:txBody>
          </p:sp>
          <p:sp>
            <p:nvSpPr>
              <p:cNvPr id="64538" name="Freeform 26"/>
              <p:cNvSpPr>
                <a:spLocks/>
              </p:cNvSpPr>
              <p:nvPr/>
            </p:nvSpPr>
            <p:spPr bwMode="gray">
              <a:xfrm rot="7200000">
                <a:off x="1961" y="1810"/>
                <a:ext cx="948" cy="508"/>
              </a:xfrm>
              <a:custGeom>
                <a:avLst/>
                <a:gdLst/>
                <a:ahLst/>
                <a:cxnLst>
                  <a:cxn ang="0">
                    <a:pos x="750" y="0"/>
                  </a:cxn>
                  <a:cxn ang="0">
                    <a:pos x="0" y="0"/>
                  </a:cxn>
                  <a:cxn ang="0">
                    <a:pos x="2" y="194"/>
                  </a:cxn>
                  <a:cxn ang="0">
                    <a:pos x="28" y="378"/>
                  </a:cxn>
                  <a:cxn ang="0">
                    <a:pos x="750" y="378"/>
                  </a:cxn>
                  <a:cxn ang="0">
                    <a:pos x="750" y="0"/>
                  </a:cxn>
                  <a:cxn ang="0">
                    <a:pos x="750" y="0"/>
                  </a:cxn>
                </a:cxnLst>
                <a:rect l="0" t="0" r="r" b="b"/>
                <a:pathLst>
                  <a:path w="750" h="378">
                    <a:moveTo>
                      <a:pt x="750" y="0"/>
                    </a:moveTo>
                    <a:lnTo>
                      <a:pt x="0" y="0"/>
                    </a:lnTo>
                    <a:lnTo>
                      <a:pt x="2" y="194"/>
                    </a:lnTo>
                    <a:lnTo>
                      <a:pt x="28" y="378"/>
                    </a:lnTo>
                    <a:lnTo>
                      <a:pt x="750" y="378"/>
                    </a:lnTo>
                    <a:lnTo>
                      <a:pt x="750" y="0"/>
                    </a:lnTo>
                    <a:lnTo>
                      <a:pt x="750" y="0"/>
                    </a:lnTo>
                    <a:close/>
                  </a:path>
                </a:pathLst>
              </a:custGeom>
              <a:solidFill>
                <a:schemeClr val="accent1"/>
              </a:solidFill>
              <a:ln w="0">
                <a:noFill/>
                <a:prstDash val="solid"/>
                <a:round/>
                <a:headEnd/>
                <a:tailEnd/>
              </a:ln>
            </p:spPr>
            <p:txBody>
              <a:bodyPr/>
              <a:lstStyle/>
              <a:p>
                <a:pPr>
                  <a:defRPr/>
                </a:pPr>
                <a:endParaRPr lang="tr-TR"/>
              </a:p>
            </p:txBody>
          </p:sp>
          <p:sp>
            <p:nvSpPr>
              <p:cNvPr id="64539" name="Freeform 27"/>
              <p:cNvSpPr>
                <a:spLocks/>
              </p:cNvSpPr>
              <p:nvPr/>
            </p:nvSpPr>
            <p:spPr bwMode="gray">
              <a:xfrm rot="7200000">
                <a:off x="2637" y="1226"/>
                <a:ext cx="392" cy="718"/>
              </a:xfrm>
              <a:custGeom>
                <a:avLst/>
                <a:gdLst/>
                <a:ahLst/>
                <a:cxnLst>
                  <a:cxn ang="0">
                    <a:pos x="495" y="285"/>
                  </a:cxn>
                  <a:cxn ang="0">
                    <a:pos x="495" y="971"/>
                  </a:cxn>
                  <a:cxn ang="0">
                    <a:pos x="462" y="964"/>
                  </a:cxn>
                  <a:cxn ang="0">
                    <a:pos x="430" y="953"/>
                  </a:cxn>
                  <a:cxn ang="0">
                    <a:pos x="401" y="931"/>
                  </a:cxn>
                  <a:cxn ang="0">
                    <a:pos x="372" y="898"/>
                  </a:cxn>
                  <a:cxn ang="0">
                    <a:pos x="339" y="855"/>
                  </a:cxn>
                  <a:cxn ang="0">
                    <a:pos x="306" y="801"/>
                  </a:cxn>
                  <a:cxn ang="0">
                    <a:pos x="270" y="732"/>
                  </a:cxn>
                  <a:cxn ang="0">
                    <a:pos x="227" y="648"/>
                  </a:cxn>
                  <a:cxn ang="0">
                    <a:pos x="183" y="554"/>
                  </a:cxn>
                  <a:cxn ang="0">
                    <a:pos x="129" y="438"/>
                  </a:cxn>
                  <a:cxn ang="0">
                    <a:pos x="96" y="369"/>
                  </a:cxn>
                  <a:cxn ang="0">
                    <a:pos x="29" y="211"/>
                  </a:cxn>
                  <a:cxn ang="0">
                    <a:pos x="2" y="127"/>
                  </a:cxn>
                  <a:cxn ang="0">
                    <a:pos x="0" y="60"/>
                  </a:cxn>
                  <a:cxn ang="0">
                    <a:pos x="15" y="0"/>
                  </a:cxn>
                  <a:cxn ang="0">
                    <a:pos x="15" y="43"/>
                  </a:cxn>
                  <a:cxn ang="0">
                    <a:pos x="15" y="72"/>
                  </a:cxn>
                  <a:cxn ang="0">
                    <a:pos x="15" y="99"/>
                  </a:cxn>
                  <a:cxn ang="0">
                    <a:pos x="18" y="126"/>
                  </a:cxn>
                  <a:cxn ang="0">
                    <a:pos x="29" y="162"/>
                  </a:cxn>
                  <a:cxn ang="0">
                    <a:pos x="53" y="198"/>
                  </a:cxn>
                  <a:cxn ang="0">
                    <a:pos x="85" y="231"/>
                  </a:cxn>
                  <a:cxn ang="0">
                    <a:pos x="125" y="260"/>
                  </a:cxn>
                  <a:cxn ang="0">
                    <a:pos x="180" y="278"/>
                  </a:cxn>
                  <a:cxn ang="0">
                    <a:pos x="245" y="282"/>
                  </a:cxn>
                  <a:cxn ang="0">
                    <a:pos x="495" y="285"/>
                  </a:cxn>
                </a:cxnLst>
                <a:rect l="0" t="0" r="r" b="b"/>
                <a:pathLst>
                  <a:path w="495" h="971">
                    <a:moveTo>
                      <a:pt x="495" y="285"/>
                    </a:moveTo>
                    <a:lnTo>
                      <a:pt x="495" y="971"/>
                    </a:lnTo>
                    <a:lnTo>
                      <a:pt x="462" y="964"/>
                    </a:lnTo>
                    <a:lnTo>
                      <a:pt x="430" y="953"/>
                    </a:lnTo>
                    <a:lnTo>
                      <a:pt x="401" y="931"/>
                    </a:lnTo>
                    <a:lnTo>
                      <a:pt x="372" y="898"/>
                    </a:lnTo>
                    <a:lnTo>
                      <a:pt x="339" y="855"/>
                    </a:lnTo>
                    <a:lnTo>
                      <a:pt x="306" y="801"/>
                    </a:lnTo>
                    <a:lnTo>
                      <a:pt x="270" y="732"/>
                    </a:lnTo>
                    <a:lnTo>
                      <a:pt x="227" y="648"/>
                    </a:lnTo>
                    <a:lnTo>
                      <a:pt x="183" y="554"/>
                    </a:lnTo>
                    <a:lnTo>
                      <a:pt x="129" y="438"/>
                    </a:lnTo>
                    <a:lnTo>
                      <a:pt x="96" y="369"/>
                    </a:lnTo>
                    <a:lnTo>
                      <a:pt x="29" y="211"/>
                    </a:lnTo>
                    <a:lnTo>
                      <a:pt x="2" y="127"/>
                    </a:lnTo>
                    <a:lnTo>
                      <a:pt x="0" y="60"/>
                    </a:lnTo>
                    <a:lnTo>
                      <a:pt x="15" y="0"/>
                    </a:lnTo>
                    <a:lnTo>
                      <a:pt x="15" y="43"/>
                    </a:lnTo>
                    <a:lnTo>
                      <a:pt x="15" y="72"/>
                    </a:lnTo>
                    <a:lnTo>
                      <a:pt x="15" y="99"/>
                    </a:lnTo>
                    <a:lnTo>
                      <a:pt x="18" y="126"/>
                    </a:lnTo>
                    <a:lnTo>
                      <a:pt x="29" y="162"/>
                    </a:lnTo>
                    <a:lnTo>
                      <a:pt x="53" y="198"/>
                    </a:lnTo>
                    <a:lnTo>
                      <a:pt x="85" y="231"/>
                    </a:lnTo>
                    <a:lnTo>
                      <a:pt x="125" y="260"/>
                    </a:lnTo>
                    <a:lnTo>
                      <a:pt x="180" y="278"/>
                    </a:lnTo>
                    <a:lnTo>
                      <a:pt x="245" y="282"/>
                    </a:lnTo>
                    <a:lnTo>
                      <a:pt x="495" y="285"/>
                    </a:lnTo>
                    <a:close/>
                  </a:path>
                </a:pathLst>
              </a:custGeom>
              <a:solidFill>
                <a:schemeClr val="accent1"/>
              </a:solidFill>
              <a:ln w="0">
                <a:noFill/>
                <a:prstDash val="solid"/>
                <a:round/>
                <a:headEnd/>
                <a:tailEnd/>
              </a:ln>
            </p:spPr>
            <p:txBody>
              <a:bodyPr/>
              <a:lstStyle/>
              <a:p>
                <a:pPr>
                  <a:defRPr/>
                </a:pPr>
                <a:endParaRPr lang="tr-TR"/>
              </a:p>
            </p:txBody>
          </p:sp>
        </p:grpSp>
        <p:sp>
          <p:nvSpPr>
            <p:cNvPr id="64540" name="Freeform 28"/>
            <p:cNvSpPr>
              <a:spLocks/>
            </p:cNvSpPr>
            <p:nvPr/>
          </p:nvSpPr>
          <p:spPr bwMode="gray">
            <a:xfrm rot="14400000">
              <a:off x="2794" y="2823"/>
              <a:ext cx="860" cy="1305"/>
            </a:xfrm>
            <a:custGeom>
              <a:avLst/>
              <a:gdLst/>
              <a:ahLst/>
              <a:cxnLst>
                <a:cxn ang="0">
                  <a:pos x="1233" y="343"/>
                </a:cxn>
                <a:cxn ang="0">
                  <a:pos x="413" y="1764"/>
                </a:cxn>
                <a:cxn ang="0">
                  <a:pos x="0" y="1226"/>
                </a:cxn>
                <a:cxn ang="0">
                  <a:pos x="6" y="1098"/>
                </a:cxn>
                <a:cxn ang="0">
                  <a:pos x="638" y="0"/>
                </a:cxn>
                <a:cxn ang="0">
                  <a:pos x="1233" y="343"/>
                </a:cxn>
                <a:cxn ang="0">
                  <a:pos x="1233" y="343"/>
                </a:cxn>
              </a:cxnLst>
              <a:rect l="0" t="0" r="r" b="b"/>
              <a:pathLst>
                <a:path w="1233" h="1764">
                  <a:moveTo>
                    <a:pt x="1233" y="343"/>
                  </a:moveTo>
                  <a:lnTo>
                    <a:pt x="413" y="1764"/>
                  </a:lnTo>
                  <a:lnTo>
                    <a:pt x="0" y="1226"/>
                  </a:lnTo>
                  <a:lnTo>
                    <a:pt x="6" y="1098"/>
                  </a:lnTo>
                  <a:lnTo>
                    <a:pt x="638" y="0"/>
                  </a:lnTo>
                  <a:lnTo>
                    <a:pt x="1233" y="343"/>
                  </a:lnTo>
                  <a:lnTo>
                    <a:pt x="1233" y="343"/>
                  </a:lnTo>
                  <a:close/>
                </a:path>
              </a:pathLst>
            </a:custGeom>
            <a:gradFill rotWithShape="1">
              <a:gsLst>
                <a:gs pos="0">
                  <a:schemeClr val="folHlink"/>
                </a:gs>
                <a:gs pos="100000">
                  <a:schemeClr val="folHlink">
                    <a:gamma/>
                    <a:shade val="46275"/>
                    <a:invGamma/>
                  </a:schemeClr>
                </a:gs>
              </a:gsLst>
              <a:lin ang="5400000" scaled="1"/>
            </a:gradFill>
            <a:ln w="0">
              <a:noFill/>
              <a:prstDash val="solid"/>
              <a:round/>
              <a:headEnd/>
              <a:tailEnd/>
            </a:ln>
          </p:spPr>
          <p:txBody>
            <a:bodyPr/>
            <a:lstStyle/>
            <a:p>
              <a:pPr>
                <a:defRPr/>
              </a:pPr>
              <a:endParaRPr lang="tr-TR"/>
            </a:p>
          </p:txBody>
        </p:sp>
        <p:grpSp>
          <p:nvGrpSpPr>
            <p:cNvPr id="4" name="Group 29"/>
            <p:cNvGrpSpPr>
              <a:grpSpLocks/>
            </p:cNvGrpSpPr>
            <p:nvPr/>
          </p:nvGrpSpPr>
          <p:grpSpPr bwMode="auto">
            <a:xfrm>
              <a:off x="2849" y="2249"/>
              <a:ext cx="1296" cy="1381"/>
              <a:chOff x="2854" y="1996"/>
              <a:chExt cx="1296" cy="1381"/>
            </a:xfrm>
          </p:grpSpPr>
          <p:sp>
            <p:nvSpPr>
              <p:cNvPr id="64542" name="AutoShape 30"/>
              <p:cNvSpPr>
                <a:spLocks noChangeArrowheads="1"/>
              </p:cNvSpPr>
              <p:nvPr/>
            </p:nvSpPr>
            <p:spPr bwMode="gray">
              <a:xfrm rot="19800000">
                <a:off x="2854" y="1996"/>
                <a:ext cx="906" cy="380"/>
              </a:xfrm>
              <a:prstGeom prst="triangle">
                <a:avLst>
                  <a:gd name="adj" fmla="val 50000"/>
                </a:avLst>
              </a:prstGeom>
              <a:solidFill>
                <a:schemeClr val="folHlink"/>
              </a:solidFill>
              <a:ln w="9525" algn="ctr">
                <a:noFill/>
                <a:miter lim="800000"/>
                <a:headEnd/>
                <a:tailEnd/>
              </a:ln>
              <a:effectLst/>
            </p:spPr>
            <p:txBody>
              <a:bodyPr wrap="none" anchor="ctr"/>
              <a:lstStyle/>
              <a:p>
                <a:pPr>
                  <a:defRPr/>
                </a:pPr>
                <a:endParaRPr lang="tr-TR"/>
              </a:p>
            </p:txBody>
          </p:sp>
          <p:sp>
            <p:nvSpPr>
              <p:cNvPr id="64543" name="Freeform 31"/>
              <p:cNvSpPr>
                <a:spLocks/>
              </p:cNvSpPr>
              <p:nvPr/>
            </p:nvSpPr>
            <p:spPr bwMode="gray">
              <a:xfrm rot="14400000">
                <a:off x="3098" y="2371"/>
                <a:ext cx="948" cy="507"/>
              </a:xfrm>
              <a:custGeom>
                <a:avLst/>
                <a:gdLst/>
                <a:ahLst/>
                <a:cxnLst>
                  <a:cxn ang="0">
                    <a:pos x="750" y="0"/>
                  </a:cxn>
                  <a:cxn ang="0">
                    <a:pos x="0" y="0"/>
                  </a:cxn>
                  <a:cxn ang="0">
                    <a:pos x="2" y="194"/>
                  </a:cxn>
                  <a:cxn ang="0">
                    <a:pos x="28" y="378"/>
                  </a:cxn>
                  <a:cxn ang="0">
                    <a:pos x="750" y="378"/>
                  </a:cxn>
                  <a:cxn ang="0">
                    <a:pos x="750" y="0"/>
                  </a:cxn>
                  <a:cxn ang="0">
                    <a:pos x="750" y="0"/>
                  </a:cxn>
                </a:cxnLst>
                <a:rect l="0" t="0" r="r" b="b"/>
                <a:pathLst>
                  <a:path w="750" h="378">
                    <a:moveTo>
                      <a:pt x="750" y="0"/>
                    </a:moveTo>
                    <a:lnTo>
                      <a:pt x="0" y="0"/>
                    </a:lnTo>
                    <a:lnTo>
                      <a:pt x="2" y="194"/>
                    </a:lnTo>
                    <a:lnTo>
                      <a:pt x="28" y="378"/>
                    </a:lnTo>
                    <a:lnTo>
                      <a:pt x="750" y="378"/>
                    </a:lnTo>
                    <a:lnTo>
                      <a:pt x="750" y="0"/>
                    </a:lnTo>
                    <a:lnTo>
                      <a:pt x="750" y="0"/>
                    </a:lnTo>
                    <a:close/>
                  </a:path>
                </a:pathLst>
              </a:custGeom>
              <a:solidFill>
                <a:schemeClr val="folHlink"/>
              </a:solidFill>
              <a:ln w="0">
                <a:noFill/>
                <a:prstDash val="solid"/>
                <a:round/>
                <a:headEnd/>
                <a:tailEnd/>
              </a:ln>
            </p:spPr>
            <p:txBody>
              <a:bodyPr/>
              <a:lstStyle/>
              <a:p>
                <a:pPr>
                  <a:defRPr/>
                </a:pPr>
                <a:endParaRPr lang="tr-TR"/>
              </a:p>
            </p:txBody>
          </p:sp>
          <p:sp>
            <p:nvSpPr>
              <p:cNvPr id="64544" name="Freeform 32"/>
              <p:cNvSpPr>
                <a:spLocks/>
              </p:cNvSpPr>
              <p:nvPr/>
            </p:nvSpPr>
            <p:spPr bwMode="gray">
              <a:xfrm rot="14400000">
                <a:off x="3618" y="2845"/>
                <a:ext cx="346" cy="718"/>
              </a:xfrm>
              <a:custGeom>
                <a:avLst/>
                <a:gdLst/>
                <a:ahLst/>
                <a:cxnLst>
                  <a:cxn ang="0">
                    <a:pos x="495" y="285"/>
                  </a:cxn>
                  <a:cxn ang="0">
                    <a:pos x="495" y="971"/>
                  </a:cxn>
                  <a:cxn ang="0">
                    <a:pos x="462" y="964"/>
                  </a:cxn>
                  <a:cxn ang="0">
                    <a:pos x="430" y="953"/>
                  </a:cxn>
                  <a:cxn ang="0">
                    <a:pos x="401" y="931"/>
                  </a:cxn>
                  <a:cxn ang="0">
                    <a:pos x="372" y="898"/>
                  </a:cxn>
                  <a:cxn ang="0">
                    <a:pos x="339" y="855"/>
                  </a:cxn>
                  <a:cxn ang="0">
                    <a:pos x="306" y="801"/>
                  </a:cxn>
                  <a:cxn ang="0">
                    <a:pos x="270" y="732"/>
                  </a:cxn>
                  <a:cxn ang="0">
                    <a:pos x="227" y="648"/>
                  </a:cxn>
                  <a:cxn ang="0">
                    <a:pos x="183" y="554"/>
                  </a:cxn>
                  <a:cxn ang="0">
                    <a:pos x="129" y="438"/>
                  </a:cxn>
                  <a:cxn ang="0">
                    <a:pos x="96" y="369"/>
                  </a:cxn>
                  <a:cxn ang="0">
                    <a:pos x="29" y="211"/>
                  </a:cxn>
                  <a:cxn ang="0">
                    <a:pos x="2" y="127"/>
                  </a:cxn>
                  <a:cxn ang="0">
                    <a:pos x="0" y="60"/>
                  </a:cxn>
                  <a:cxn ang="0">
                    <a:pos x="15" y="0"/>
                  </a:cxn>
                  <a:cxn ang="0">
                    <a:pos x="15" y="43"/>
                  </a:cxn>
                  <a:cxn ang="0">
                    <a:pos x="15" y="72"/>
                  </a:cxn>
                  <a:cxn ang="0">
                    <a:pos x="15" y="99"/>
                  </a:cxn>
                  <a:cxn ang="0">
                    <a:pos x="18" y="126"/>
                  </a:cxn>
                  <a:cxn ang="0">
                    <a:pos x="29" y="162"/>
                  </a:cxn>
                  <a:cxn ang="0">
                    <a:pos x="53" y="198"/>
                  </a:cxn>
                  <a:cxn ang="0">
                    <a:pos x="85" y="231"/>
                  </a:cxn>
                  <a:cxn ang="0">
                    <a:pos x="125" y="260"/>
                  </a:cxn>
                  <a:cxn ang="0">
                    <a:pos x="180" y="278"/>
                  </a:cxn>
                  <a:cxn ang="0">
                    <a:pos x="245" y="282"/>
                  </a:cxn>
                  <a:cxn ang="0">
                    <a:pos x="495" y="285"/>
                  </a:cxn>
                </a:cxnLst>
                <a:rect l="0" t="0" r="r" b="b"/>
                <a:pathLst>
                  <a:path w="495" h="971">
                    <a:moveTo>
                      <a:pt x="495" y="285"/>
                    </a:moveTo>
                    <a:lnTo>
                      <a:pt x="495" y="971"/>
                    </a:lnTo>
                    <a:lnTo>
                      <a:pt x="462" y="964"/>
                    </a:lnTo>
                    <a:lnTo>
                      <a:pt x="430" y="953"/>
                    </a:lnTo>
                    <a:lnTo>
                      <a:pt x="401" y="931"/>
                    </a:lnTo>
                    <a:lnTo>
                      <a:pt x="372" y="898"/>
                    </a:lnTo>
                    <a:lnTo>
                      <a:pt x="339" y="855"/>
                    </a:lnTo>
                    <a:lnTo>
                      <a:pt x="306" y="801"/>
                    </a:lnTo>
                    <a:lnTo>
                      <a:pt x="270" y="732"/>
                    </a:lnTo>
                    <a:lnTo>
                      <a:pt x="227" y="648"/>
                    </a:lnTo>
                    <a:lnTo>
                      <a:pt x="183" y="554"/>
                    </a:lnTo>
                    <a:lnTo>
                      <a:pt x="129" y="438"/>
                    </a:lnTo>
                    <a:lnTo>
                      <a:pt x="96" y="369"/>
                    </a:lnTo>
                    <a:lnTo>
                      <a:pt x="29" y="211"/>
                    </a:lnTo>
                    <a:lnTo>
                      <a:pt x="2" y="127"/>
                    </a:lnTo>
                    <a:lnTo>
                      <a:pt x="0" y="60"/>
                    </a:lnTo>
                    <a:lnTo>
                      <a:pt x="15" y="0"/>
                    </a:lnTo>
                    <a:lnTo>
                      <a:pt x="15" y="43"/>
                    </a:lnTo>
                    <a:lnTo>
                      <a:pt x="15" y="72"/>
                    </a:lnTo>
                    <a:lnTo>
                      <a:pt x="15" y="99"/>
                    </a:lnTo>
                    <a:lnTo>
                      <a:pt x="18" y="126"/>
                    </a:lnTo>
                    <a:lnTo>
                      <a:pt x="29" y="162"/>
                    </a:lnTo>
                    <a:lnTo>
                      <a:pt x="53" y="198"/>
                    </a:lnTo>
                    <a:lnTo>
                      <a:pt x="85" y="231"/>
                    </a:lnTo>
                    <a:lnTo>
                      <a:pt x="125" y="260"/>
                    </a:lnTo>
                    <a:lnTo>
                      <a:pt x="180" y="278"/>
                    </a:lnTo>
                    <a:lnTo>
                      <a:pt x="245" y="282"/>
                    </a:lnTo>
                    <a:lnTo>
                      <a:pt x="495" y="285"/>
                    </a:lnTo>
                    <a:close/>
                  </a:path>
                </a:pathLst>
              </a:custGeom>
              <a:solidFill>
                <a:schemeClr val="folHlink"/>
              </a:solidFill>
              <a:ln w="0">
                <a:noFill/>
                <a:prstDash val="solid"/>
                <a:round/>
                <a:headEnd/>
                <a:tailEnd/>
              </a:ln>
            </p:spPr>
            <p:txBody>
              <a:bodyPr/>
              <a:lstStyle/>
              <a:p>
                <a:pPr>
                  <a:defRPr/>
                </a:pPr>
                <a:endParaRPr lang="tr-TR"/>
              </a:p>
            </p:txBody>
          </p:sp>
        </p:grpSp>
        <p:grpSp>
          <p:nvGrpSpPr>
            <p:cNvPr id="5" name="Group 33"/>
            <p:cNvGrpSpPr>
              <a:grpSpLocks/>
            </p:cNvGrpSpPr>
            <p:nvPr/>
          </p:nvGrpSpPr>
          <p:grpSpPr bwMode="auto">
            <a:xfrm>
              <a:off x="1655" y="3095"/>
              <a:ext cx="1571" cy="879"/>
              <a:chOff x="1655" y="2837"/>
              <a:chExt cx="1571" cy="879"/>
            </a:xfrm>
          </p:grpSpPr>
          <p:sp>
            <p:nvSpPr>
              <p:cNvPr id="64546" name="Freeform 34"/>
              <p:cNvSpPr>
                <a:spLocks/>
              </p:cNvSpPr>
              <p:nvPr/>
            </p:nvSpPr>
            <p:spPr bwMode="gray">
              <a:xfrm>
                <a:off x="1655" y="2837"/>
                <a:ext cx="366" cy="692"/>
              </a:xfrm>
              <a:custGeom>
                <a:avLst/>
                <a:gdLst/>
                <a:ahLst/>
                <a:cxnLst>
                  <a:cxn ang="0">
                    <a:pos x="495" y="285"/>
                  </a:cxn>
                  <a:cxn ang="0">
                    <a:pos x="495" y="971"/>
                  </a:cxn>
                  <a:cxn ang="0">
                    <a:pos x="462" y="964"/>
                  </a:cxn>
                  <a:cxn ang="0">
                    <a:pos x="430" y="953"/>
                  </a:cxn>
                  <a:cxn ang="0">
                    <a:pos x="401" y="931"/>
                  </a:cxn>
                  <a:cxn ang="0">
                    <a:pos x="372" y="898"/>
                  </a:cxn>
                  <a:cxn ang="0">
                    <a:pos x="339" y="855"/>
                  </a:cxn>
                  <a:cxn ang="0">
                    <a:pos x="306" y="801"/>
                  </a:cxn>
                  <a:cxn ang="0">
                    <a:pos x="270" y="732"/>
                  </a:cxn>
                  <a:cxn ang="0">
                    <a:pos x="227" y="648"/>
                  </a:cxn>
                  <a:cxn ang="0">
                    <a:pos x="183" y="554"/>
                  </a:cxn>
                  <a:cxn ang="0">
                    <a:pos x="129" y="438"/>
                  </a:cxn>
                  <a:cxn ang="0">
                    <a:pos x="96" y="369"/>
                  </a:cxn>
                  <a:cxn ang="0">
                    <a:pos x="29" y="211"/>
                  </a:cxn>
                  <a:cxn ang="0">
                    <a:pos x="2" y="127"/>
                  </a:cxn>
                  <a:cxn ang="0">
                    <a:pos x="0" y="60"/>
                  </a:cxn>
                  <a:cxn ang="0">
                    <a:pos x="15" y="0"/>
                  </a:cxn>
                  <a:cxn ang="0">
                    <a:pos x="15" y="43"/>
                  </a:cxn>
                  <a:cxn ang="0">
                    <a:pos x="15" y="72"/>
                  </a:cxn>
                  <a:cxn ang="0">
                    <a:pos x="15" y="99"/>
                  </a:cxn>
                  <a:cxn ang="0">
                    <a:pos x="18" y="126"/>
                  </a:cxn>
                  <a:cxn ang="0">
                    <a:pos x="29" y="162"/>
                  </a:cxn>
                  <a:cxn ang="0">
                    <a:pos x="53" y="198"/>
                  </a:cxn>
                  <a:cxn ang="0">
                    <a:pos x="85" y="231"/>
                  </a:cxn>
                  <a:cxn ang="0">
                    <a:pos x="125" y="260"/>
                  </a:cxn>
                  <a:cxn ang="0">
                    <a:pos x="180" y="278"/>
                  </a:cxn>
                  <a:cxn ang="0">
                    <a:pos x="245" y="282"/>
                  </a:cxn>
                  <a:cxn ang="0">
                    <a:pos x="495" y="285"/>
                  </a:cxn>
                </a:cxnLst>
                <a:rect l="0" t="0" r="r" b="b"/>
                <a:pathLst>
                  <a:path w="495" h="971">
                    <a:moveTo>
                      <a:pt x="495" y="285"/>
                    </a:moveTo>
                    <a:lnTo>
                      <a:pt x="495" y="971"/>
                    </a:lnTo>
                    <a:lnTo>
                      <a:pt x="462" y="964"/>
                    </a:lnTo>
                    <a:lnTo>
                      <a:pt x="430" y="953"/>
                    </a:lnTo>
                    <a:lnTo>
                      <a:pt x="401" y="931"/>
                    </a:lnTo>
                    <a:lnTo>
                      <a:pt x="372" y="898"/>
                    </a:lnTo>
                    <a:lnTo>
                      <a:pt x="339" y="855"/>
                    </a:lnTo>
                    <a:lnTo>
                      <a:pt x="306" y="801"/>
                    </a:lnTo>
                    <a:lnTo>
                      <a:pt x="270" y="732"/>
                    </a:lnTo>
                    <a:lnTo>
                      <a:pt x="227" y="648"/>
                    </a:lnTo>
                    <a:lnTo>
                      <a:pt x="183" y="554"/>
                    </a:lnTo>
                    <a:lnTo>
                      <a:pt x="129" y="438"/>
                    </a:lnTo>
                    <a:lnTo>
                      <a:pt x="96" y="369"/>
                    </a:lnTo>
                    <a:lnTo>
                      <a:pt x="29" y="211"/>
                    </a:lnTo>
                    <a:lnTo>
                      <a:pt x="2" y="127"/>
                    </a:lnTo>
                    <a:lnTo>
                      <a:pt x="0" y="60"/>
                    </a:lnTo>
                    <a:lnTo>
                      <a:pt x="15" y="0"/>
                    </a:lnTo>
                    <a:lnTo>
                      <a:pt x="15" y="43"/>
                    </a:lnTo>
                    <a:lnTo>
                      <a:pt x="15" y="72"/>
                    </a:lnTo>
                    <a:lnTo>
                      <a:pt x="15" y="99"/>
                    </a:lnTo>
                    <a:lnTo>
                      <a:pt x="18" y="126"/>
                    </a:lnTo>
                    <a:lnTo>
                      <a:pt x="29" y="162"/>
                    </a:lnTo>
                    <a:lnTo>
                      <a:pt x="53" y="198"/>
                    </a:lnTo>
                    <a:lnTo>
                      <a:pt x="85" y="231"/>
                    </a:lnTo>
                    <a:lnTo>
                      <a:pt x="125" y="260"/>
                    </a:lnTo>
                    <a:lnTo>
                      <a:pt x="180" y="278"/>
                    </a:lnTo>
                    <a:lnTo>
                      <a:pt x="245" y="282"/>
                    </a:lnTo>
                    <a:lnTo>
                      <a:pt x="495" y="285"/>
                    </a:lnTo>
                    <a:close/>
                  </a:path>
                </a:pathLst>
              </a:custGeom>
              <a:solidFill>
                <a:schemeClr val="hlink"/>
              </a:solidFill>
              <a:ln w="0">
                <a:noFill/>
                <a:prstDash val="solid"/>
                <a:round/>
                <a:headEnd/>
                <a:tailEnd/>
              </a:ln>
            </p:spPr>
            <p:txBody>
              <a:bodyPr/>
              <a:lstStyle/>
              <a:p>
                <a:pPr>
                  <a:defRPr/>
                </a:pPr>
                <a:endParaRPr lang="tr-TR"/>
              </a:p>
            </p:txBody>
          </p:sp>
          <p:sp>
            <p:nvSpPr>
              <p:cNvPr id="64547" name="AutoShape 35"/>
              <p:cNvSpPr>
                <a:spLocks noChangeArrowheads="1"/>
              </p:cNvSpPr>
              <p:nvPr/>
            </p:nvSpPr>
            <p:spPr bwMode="gray">
              <a:xfrm rot="5400000">
                <a:off x="2585" y="3078"/>
                <a:ext cx="872" cy="403"/>
              </a:xfrm>
              <a:prstGeom prst="triangle">
                <a:avLst>
                  <a:gd name="adj" fmla="val 50000"/>
                </a:avLst>
              </a:prstGeom>
              <a:solidFill>
                <a:schemeClr val="hlink"/>
              </a:solidFill>
              <a:ln w="9525" algn="ctr">
                <a:noFill/>
                <a:miter lim="800000"/>
                <a:headEnd/>
                <a:tailEnd/>
              </a:ln>
              <a:effectLst/>
            </p:spPr>
            <p:txBody>
              <a:bodyPr wrap="none" anchor="ctr"/>
              <a:lstStyle/>
              <a:p>
                <a:pPr>
                  <a:defRPr/>
                </a:pPr>
                <a:endParaRPr lang="tr-TR"/>
              </a:p>
            </p:txBody>
          </p:sp>
          <p:sp>
            <p:nvSpPr>
              <p:cNvPr id="64548" name="Freeform 36"/>
              <p:cNvSpPr>
                <a:spLocks/>
              </p:cNvSpPr>
              <p:nvPr/>
            </p:nvSpPr>
            <p:spPr bwMode="gray">
              <a:xfrm>
                <a:off x="1985" y="3040"/>
                <a:ext cx="1005" cy="489"/>
              </a:xfrm>
              <a:custGeom>
                <a:avLst/>
                <a:gdLst/>
                <a:ahLst/>
                <a:cxnLst>
                  <a:cxn ang="0">
                    <a:pos x="750" y="0"/>
                  </a:cxn>
                  <a:cxn ang="0">
                    <a:pos x="0" y="0"/>
                  </a:cxn>
                  <a:cxn ang="0">
                    <a:pos x="2" y="194"/>
                  </a:cxn>
                  <a:cxn ang="0">
                    <a:pos x="28" y="378"/>
                  </a:cxn>
                  <a:cxn ang="0">
                    <a:pos x="750" y="378"/>
                  </a:cxn>
                  <a:cxn ang="0">
                    <a:pos x="750" y="0"/>
                  </a:cxn>
                  <a:cxn ang="0">
                    <a:pos x="750" y="0"/>
                  </a:cxn>
                </a:cxnLst>
                <a:rect l="0" t="0" r="r" b="b"/>
                <a:pathLst>
                  <a:path w="750" h="378">
                    <a:moveTo>
                      <a:pt x="750" y="0"/>
                    </a:moveTo>
                    <a:lnTo>
                      <a:pt x="0" y="0"/>
                    </a:lnTo>
                    <a:lnTo>
                      <a:pt x="2" y="194"/>
                    </a:lnTo>
                    <a:lnTo>
                      <a:pt x="28" y="378"/>
                    </a:lnTo>
                    <a:lnTo>
                      <a:pt x="750" y="378"/>
                    </a:lnTo>
                    <a:lnTo>
                      <a:pt x="750" y="0"/>
                    </a:lnTo>
                    <a:lnTo>
                      <a:pt x="750" y="0"/>
                    </a:lnTo>
                    <a:close/>
                  </a:path>
                </a:pathLst>
              </a:custGeom>
              <a:solidFill>
                <a:schemeClr val="hlink"/>
              </a:solidFill>
              <a:ln w="0">
                <a:noFill/>
                <a:prstDash val="solid"/>
                <a:round/>
                <a:headEnd/>
                <a:tailEnd/>
              </a:ln>
            </p:spPr>
            <p:txBody>
              <a:bodyPr/>
              <a:lstStyle/>
              <a:p>
                <a:pPr>
                  <a:defRPr/>
                </a:pPr>
                <a:endParaRPr lang="tr-TR"/>
              </a:p>
            </p:txBody>
          </p:sp>
        </p:grpSp>
      </p:grpSp>
      <p:sp>
        <p:nvSpPr>
          <p:cNvPr id="64549" name="Text Box 37"/>
          <p:cNvSpPr txBox="1">
            <a:spLocks noChangeArrowheads="1"/>
          </p:cNvSpPr>
          <p:nvPr/>
        </p:nvSpPr>
        <p:spPr bwMode="gray">
          <a:xfrm>
            <a:off x="-180975" y="5084763"/>
            <a:ext cx="3635375" cy="641350"/>
          </a:xfrm>
          <a:prstGeom prst="rect">
            <a:avLst/>
          </a:prstGeom>
          <a:noFill/>
          <a:ln w="38100" algn="ctr">
            <a:noFill/>
            <a:miter lim="800000"/>
            <a:headEnd/>
            <a:tailEnd/>
          </a:ln>
          <a:effectLst>
            <a:outerShdw dist="63500" dir="3187806" algn="ctr" rotWithShape="0">
              <a:srgbClr val="001D3A"/>
            </a:outerShdw>
          </a:effectLst>
        </p:spPr>
        <p:txBody>
          <a:bodyPr>
            <a:spAutoFit/>
          </a:bodyPr>
          <a:lstStyle/>
          <a:p>
            <a:pPr>
              <a:spcBef>
                <a:spcPct val="50000"/>
              </a:spcBef>
              <a:defRPr/>
            </a:pPr>
            <a:r>
              <a:rPr lang="tr-TR" sz="3600">
                <a:solidFill>
                  <a:srgbClr val="00FF00"/>
                </a:solidFill>
                <a:effectLst>
                  <a:outerShdw blurRad="38100" dist="38100" dir="2700000" algn="tl">
                    <a:srgbClr val="000000"/>
                  </a:outerShdw>
                </a:effectLst>
                <a:latin typeface="Times New Roman" pitchFamily="18" charset="0"/>
              </a:rPr>
              <a:t>ARKADAŞLAR</a:t>
            </a:r>
          </a:p>
        </p:txBody>
      </p:sp>
      <p:sp>
        <p:nvSpPr>
          <p:cNvPr id="64550" name="Text Box 38"/>
          <p:cNvSpPr txBox="1">
            <a:spLocks noChangeArrowheads="1"/>
          </p:cNvSpPr>
          <p:nvPr/>
        </p:nvSpPr>
        <p:spPr bwMode="gray">
          <a:xfrm>
            <a:off x="6443663" y="5084763"/>
            <a:ext cx="2087562" cy="641350"/>
          </a:xfrm>
          <a:prstGeom prst="rect">
            <a:avLst/>
          </a:prstGeom>
          <a:noFill/>
          <a:ln w="38100" algn="ctr">
            <a:noFill/>
            <a:miter lim="800000"/>
            <a:headEnd/>
            <a:tailEnd/>
          </a:ln>
          <a:effectLst>
            <a:outerShdw dist="63500" dir="3187806" algn="ctr" rotWithShape="0">
              <a:srgbClr val="001D3A"/>
            </a:outerShdw>
          </a:effectLst>
        </p:spPr>
        <p:txBody>
          <a:bodyPr>
            <a:spAutoFit/>
          </a:bodyPr>
          <a:lstStyle/>
          <a:p>
            <a:pPr>
              <a:spcBef>
                <a:spcPct val="50000"/>
              </a:spcBef>
              <a:defRPr/>
            </a:pPr>
            <a:r>
              <a:rPr lang="tr-TR" sz="3600">
                <a:solidFill>
                  <a:srgbClr val="00FF00"/>
                </a:solidFill>
                <a:effectLst>
                  <a:outerShdw blurRad="38100" dist="38100" dir="2700000" algn="tl">
                    <a:srgbClr val="000000"/>
                  </a:outerShdw>
                </a:effectLst>
                <a:latin typeface="Times New Roman" pitchFamily="18" charset="0"/>
              </a:rPr>
              <a:t>OKUL</a:t>
            </a:r>
          </a:p>
        </p:txBody>
      </p:sp>
      <p:sp>
        <p:nvSpPr>
          <p:cNvPr id="64551" name="Text Box 39"/>
          <p:cNvSpPr txBox="1">
            <a:spLocks noChangeArrowheads="1"/>
          </p:cNvSpPr>
          <p:nvPr/>
        </p:nvSpPr>
        <p:spPr bwMode="gray">
          <a:xfrm>
            <a:off x="2124075" y="1916113"/>
            <a:ext cx="5256213" cy="641350"/>
          </a:xfrm>
          <a:prstGeom prst="rect">
            <a:avLst/>
          </a:prstGeom>
          <a:noFill/>
          <a:ln w="38100" algn="ctr">
            <a:noFill/>
            <a:miter lim="800000"/>
            <a:headEnd/>
            <a:tailEnd/>
          </a:ln>
          <a:effectLst>
            <a:outerShdw dist="63500" dir="3187806" algn="ctr" rotWithShape="0">
              <a:srgbClr val="001D3A"/>
            </a:outerShdw>
          </a:effectLst>
        </p:spPr>
        <p:txBody>
          <a:bodyPr>
            <a:spAutoFit/>
          </a:bodyPr>
          <a:lstStyle/>
          <a:p>
            <a:pPr>
              <a:spcBef>
                <a:spcPct val="50000"/>
              </a:spcBef>
              <a:defRPr/>
            </a:pPr>
            <a:r>
              <a:rPr lang="tr-TR" sz="3600">
                <a:solidFill>
                  <a:srgbClr val="00FF00"/>
                </a:solidFill>
                <a:effectLst>
                  <a:outerShdw blurRad="38100" dist="38100" dir="2700000" algn="tl">
                    <a:srgbClr val="000000"/>
                  </a:outerShdw>
                </a:effectLst>
                <a:latin typeface="Times New Roman" pitchFamily="18" charset="0"/>
              </a:rPr>
              <a:t>ANNE-BABA</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9" name="Rectangle 4"/>
          <p:cNvSpPr>
            <a:spLocks noGrp="1" noChangeArrowheads="1"/>
          </p:cNvSpPr>
          <p:nvPr>
            <p:ph type="title"/>
          </p:nvPr>
        </p:nvSpPr>
        <p:spPr>
          <a:noFill/>
        </p:spPr>
        <p:txBody>
          <a:bodyPr>
            <a:normAutofit fontScale="90000"/>
          </a:bodyPr>
          <a:lstStyle/>
          <a:p>
            <a:pPr eaLnBrk="1" hangingPunct="1"/>
            <a:r>
              <a:rPr lang="tr-TR" sz="4000" u="sng" smtClean="0"/>
              <a:t>ERGENLİK DÖNEMİNDE ÇEVRE FAKTÖRÜ</a:t>
            </a:r>
          </a:p>
        </p:txBody>
      </p:sp>
      <p:sp>
        <p:nvSpPr>
          <p:cNvPr id="39938" name="Rectangle 3"/>
          <p:cNvSpPr>
            <a:spLocks noGrp="1" noChangeArrowheads="1"/>
          </p:cNvSpPr>
          <p:nvPr>
            <p:ph idx="1"/>
          </p:nvPr>
        </p:nvSpPr>
        <p:spPr>
          <a:xfrm>
            <a:off x="468313" y="2332038"/>
            <a:ext cx="8229600" cy="4525962"/>
          </a:xfrm>
        </p:spPr>
        <p:txBody>
          <a:bodyPr/>
          <a:lstStyle/>
          <a:p>
            <a:pPr algn="ctr" eaLnBrk="1" hangingPunct="1">
              <a:lnSpc>
                <a:spcPct val="90000"/>
              </a:lnSpc>
              <a:buFontTx/>
              <a:buNone/>
            </a:pPr>
            <a:r>
              <a:rPr lang="tr-TR" smtClean="0"/>
              <a:t>En sağlıklı ailenin bile çocuğuna veremeyeceği tek şey arkadaşlıktır. </a:t>
            </a:r>
          </a:p>
          <a:p>
            <a:pPr algn="ctr" eaLnBrk="1" hangingPunct="1">
              <a:lnSpc>
                <a:spcPct val="90000"/>
              </a:lnSpc>
              <a:buFontTx/>
              <a:buNone/>
            </a:pPr>
            <a:r>
              <a:rPr lang="tr-TR" smtClean="0"/>
              <a:t>Ergenlik döneminde arkadaşlık, bebekler için anne sütü kadar önemlidir. </a:t>
            </a:r>
          </a:p>
          <a:p>
            <a:pPr algn="ctr" eaLnBrk="1" hangingPunct="1">
              <a:lnSpc>
                <a:spcPct val="90000"/>
              </a:lnSpc>
              <a:buFontTx/>
              <a:buNone/>
            </a:pPr>
            <a:r>
              <a:rPr lang="tr-TR" smtClean="0"/>
              <a:t>Arkadaşlık kurabilmek ve sürdürebilmek başlı başına bir başarı, ruh sağlının da bir ölçütüdür.</a:t>
            </a:r>
          </a:p>
          <a:p>
            <a:pPr algn="ctr" eaLnBrk="1" hangingPunct="1">
              <a:lnSpc>
                <a:spcPct val="90000"/>
              </a:lnSpc>
              <a:buFontTx/>
              <a:buNone/>
            </a:pPr>
            <a:r>
              <a:rPr lang="tr-TR" smtClean="0"/>
              <a:t>Ergenlik çağı evden kopma ve topluma açılma çağıdır. </a:t>
            </a:r>
          </a:p>
          <a:p>
            <a:pPr eaLnBrk="1" hangingPunct="1">
              <a:lnSpc>
                <a:spcPct val="90000"/>
              </a:lnSpc>
            </a:pPr>
            <a:endParaRPr lang="tr-TR" smtClean="0"/>
          </a:p>
        </p:txBody>
      </p:sp>
      <p:grpSp>
        <p:nvGrpSpPr>
          <p:cNvPr id="2" name="Group 5"/>
          <p:cNvGrpSpPr>
            <a:grpSpLocks/>
          </p:cNvGrpSpPr>
          <p:nvPr/>
        </p:nvGrpSpPr>
        <p:grpSpPr bwMode="auto">
          <a:xfrm>
            <a:off x="1042988" y="1484313"/>
            <a:ext cx="4724400" cy="685800"/>
            <a:chOff x="1296" y="1824"/>
            <a:chExt cx="2976" cy="432"/>
          </a:xfrm>
        </p:grpSpPr>
        <p:sp>
          <p:nvSpPr>
            <p:cNvPr id="65542" name="AutoShape 6"/>
            <p:cNvSpPr>
              <a:spLocks noChangeArrowheads="1"/>
            </p:cNvSpPr>
            <p:nvPr/>
          </p:nvSpPr>
          <p:spPr bwMode="gray">
            <a:xfrm>
              <a:off x="1536" y="1899"/>
              <a:ext cx="2736" cy="288"/>
            </a:xfrm>
            <a:prstGeom prst="roundRect">
              <a:avLst>
                <a:gd name="adj" fmla="val 16667"/>
              </a:avLst>
            </a:prstGeom>
            <a:solidFill>
              <a:schemeClr val="folHlink"/>
            </a:solidFill>
            <a:ln w="12700" algn="ctr">
              <a:solidFill>
                <a:schemeClr val="bg1"/>
              </a:solidFill>
              <a:round/>
              <a:headEnd/>
              <a:tailEnd/>
            </a:ln>
            <a:effectLst>
              <a:outerShdw dist="99190" dir="2388334" algn="ctr" rotWithShape="0">
                <a:srgbClr val="333333">
                  <a:alpha val="50000"/>
                </a:srgbClr>
              </a:outerShdw>
            </a:effectLst>
          </p:spPr>
          <p:txBody>
            <a:bodyPr wrap="none" anchor="ctr"/>
            <a:lstStyle/>
            <a:p>
              <a:pPr>
                <a:defRPr/>
              </a:pPr>
              <a:endParaRPr lang="tr-TR"/>
            </a:p>
          </p:txBody>
        </p:sp>
        <p:sp>
          <p:nvSpPr>
            <p:cNvPr id="65543" name="AutoShape 7"/>
            <p:cNvSpPr>
              <a:spLocks noChangeArrowheads="1"/>
            </p:cNvSpPr>
            <p:nvPr/>
          </p:nvSpPr>
          <p:spPr bwMode="gray">
            <a:xfrm>
              <a:off x="1296" y="1824"/>
              <a:ext cx="432" cy="432"/>
            </a:xfrm>
            <a:prstGeom prst="diamond">
              <a:avLst/>
            </a:prstGeom>
            <a:solidFill>
              <a:schemeClr val="folHlink"/>
            </a:solidFill>
            <a:ln w="25400" algn="ctr">
              <a:solidFill>
                <a:schemeClr val="bg1"/>
              </a:solidFill>
              <a:miter lim="800000"/>
              <a:headEnd/>
              <a:tailEnd/>
            </a:ln>
            <a:effectLst>
              <a:outerShdw dist="63500" dir="2212194" algn="ctr" rotWithShape="0">
                <a:srgbClr val="333333">
                  <a:alpha val="50000"/>
                </a:srgbClr>
              </a:outerShdw>
            </a:effectLst>
          </p:spPr>
          <p:txBody>
            <a:bodyPr wrap="none" anchor="ctr"/>
            <a:lstStyle/>
            <a:p>
              <a:pPr>
                <a:defRPr/>
              </a:pPr>
              <a:endParaRPr lang="tr-TR"/>
            </a:p>
          </p:txBody>
        </p:sp>
        <p:sp>
          <p:nvSpPr>
            <p:cNvPr id="65544" name="Text Box 8"/>
            <p:cNvSpPr txBox="1">
              <a:spLocks noChangeArrowheads="1"/>
            </p:cNvSpPr>
            <p:nvPr/>
          </p:nvSpPr>
          <p:spPr bwMode="gray">
            <a:xfrm>
              <a:off x="1680" y="1934"/>
              <a:ext cx="2160" cy="288"/>
            </a:xfrm>
            <a:prstGeom prst="rect">
              <a:avLst/>
            </a:prstGeom>
            <a:noFill/>
            <a:ln w="9525" algn="ctr">
              <a:noFill/>
              <a:miter lim="800000"/>
              <a:headEnd/>
              <a:tailEnd/>
            </a:ln>
            <a:effectLst/>
          </p:spPr>
          <p:txBody>
            <a:bodyPr>
              <a:spAutoFit/>
            </a:bodyPr>
            <a:lstStyle/>
            <a:p>
              <a:pPr>
                <a:defRPr/>
              </a:pPr>
              <a:r>
                <a:rPr lang="tr-TR" sz="2400" b="1">
                  <a:solidFill>
                    <a:schemeClr val="bg1"/>
                  </a:solidFill>
                  <a:effectLst>
                    <a:outerShdw blurRad="38100" dist="38100" dir="2700000" algn="tl">
                      <a:srgbClr val="000000"/>
                    </a:outerShdw>
                  </a:effectLst>
                </a:rPr>
                <a:t>ARKADAŞLIK</a:t>
              </a:r>
              <a:endParaRPr lang="en-US" sz="2400" b="1">
                <a:solidFill>
                  <a:schemeClr val="bg1"/>
                </a:solidFill>
                <a:effectLst>
                  <a:outerShdw blurRad="38100" dist="38100" dir="2700000" algn="tl">
                    <a:srgbClr val="000000"/>
                  </a:outerShdw>
                </a:effectLst>
              </a:endParaRPr>
            </a:p>
          </p:txBody>
        </p:sp>
        <p:sp>
          <p:nvSpPr>
            <p:cNvPr id="39945" name="Text Box 9"/>
            <p:cNvSpPr txBox="1">
              <a:spLocks noChangeArrowheads="1"/>
            </p:cNvSpPr>
            <p:nvPr/>
          </p:nvSpPr>
          <p:spPr bwMode="gray">
            <a:xfrm>
              <a:off x="1446" y="1886"/>
              <a:ext cx="116" cy="288"/>
            </a:xfrm>
            <a:prstGeom prst="rect">
              <a:avLst/>
            </a:prstGeom>
            <a:noFill/>
            <a:ln w="9525" algn="ctr">
              <a:noFill/>
              <a:miter lim="800000"/>
              <a:headEnd/>
              <a:tailEnd/>
            </a:ln>
          </p:spPr>
          <p:txBody>
            <a:bodyPr wrap="none">
              <a:spAutoFit/>
            </a:bodyPr>
            <a:lstStyle/>
            <a:p>
              <a:endParaRPr lang="en-US" sz="2400">
                <a:solidFill>
                  <a:schemeClr val="bg1"/>
                </a:solidFill>
                <a:effectLst/>
              </a:endParaRPr>
            </a:p>
          </p:txBody>
        </p:sp>
      </p:grpSp>
      <p:pic>
        <p:nvPicPr>
          <p:cNvPr id="39941" name="Picture 11" descr="adolescence"/>
          <p:cNvPicPr>
            <a:picLocks noChangeAspect="1" noChangeArrowheads="1"/>
          </p:cNvPicPr>
          <p:nvPr/>
        </p:nvPicPr>
        <p:blipFill>
          <a:blip r:embed="rId3" cstate="print">
            <a:lum contrast="6000"/>
          </a:blip>
          <a:srcRect/>
          <a:stretch>
            <a:fillRect/>
          </a:stretch>
        </p:blipFill>
        <p:spPr bwMode="auto">
          <a:xfrm>
            <a:off x="6011863" y="908050"/>
            <a:ext cx="2808287" cy="1441450"/>
          </a:xfrm>
          <a:prstGeom prst="rect">
            <a:avLst/>
          </a:prstGeom>
          <a:noFill/>
          <a:ln w="9525">
            <a:solidFill>
              <a:srgbClr val="000000"/>
            </a:solidFill>
            <a:miter lim="800000"/>
            <a:headEnd/>
            <a:tailEnd/>
          </a:ln>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3" name="Rectangle 4"/>
          <p:cNvSpPr>
            <a:spLocks noGrp="1" noChangeArrowheads="1"/>
          </p:cNvSpPr>
          <p:nvPr>
            <p:ph type="title"/>
          </p:nvPr>
        </p:nvSpPr>
        <p:spPr>
          <a:noFill/>
        </p:spPr>
        <p:txBody>
          <a:bodyPr>
            <a:normAutofit fontScale="90000"/>
          </a:bodyPr>
          <a:lstStyle/>
          <a:p>
            <a:pPr eaLnBrk="1" hangingPunct="1"/>
            <a:r>
              <a:rPr lang="tr-TR" sz="4000" u="sng" smtClean="0"/>
              <a:t>ERGENLİK DÖNEMİNDE ÇEVRE FAKTÖRÜ</a:t>
            </a:r>
          </a:p>
        </p:txBody>
      </p:sp>
      <p:sp>
        <p:nvSpPr>
          <p:cNvPr id="40962" name="Rectangle 3"/>
          <p:cNvSpPr>
            <a:spLocks noGrp="1" noChangeArrowheads="1"/>
          </p:cNvSpPr>
          <p:nvPr>
            <p:ph idx="1"/>
          </p:nvPr>
        </p:nvSpPr>
        <p:spPr>
          <a:xfrm>
            <a:off x="468313" y="2332038"/>
            <a:ext cx="8229600" cy="4525962"/>
          </a:xfrm>
        </p:spPr>
        <p:txBody>
          <a:bodyPr/>
          <a:lstStyle/>
          <a:p>
            <a:pPr algn="ctr" eaLnBrk="1" hangingPunct="1">
              <a:lnSpc>
                <a:spcPct val="90000"/>
              </a:lnSpc>
              <a:buFontTx/>
              <a:buNone/>
            </a:pPr>
            <a:r>
              <a:rPr lang="tr-TR" sz="2800" dirty="0" smtClean="0"/>
              <a:t>Evinde anlaşılmadığını, değer verilmediğini, çocuk gözüyle bakıldığını düşünen ergen için arkadaş grubu, bir kurtuluş sığınağıdır.</a:t>
            </a:r>
          </a:p>
          <a:p>
            <a:pPr algn="ctr" eaLnBrk="1" hangingPunct="1">
              <a:lnSpc>
                <a:spcPct val="90000"/>
              </a:lnSpc>
              <a:buFontTx/>
              <a:buNone/>
            </a:pPr>
            <a:r>
              <a:rPr lang="tr-TR" sz="2800" dirty="0" smtClean="0"/>
              <a:t>Doğru veya yanlış, en yoğun cinsel eğitimin verildiği yer arkadaş kümeleridir.</a:t>
            </a:r>
          </a:p>
          <a:p>
            <a:pPr algn="ctr" eaLnBrk="1" hangingPunct="1">
              <a:lnSpc>
                <a:spcPct val="90000"/>
              </a:lnSpc>
              <a:buFontTx/>
              <a:buNone/>
            </a:pPr>
            <a:r>
              <a:rPr lang="tr-TR" sz="2800" dirty="0" smtClean="0"/>
              <a:t>Önderlik ve liderlik nitelikleri ilk önce arkadaş topluluklarında ortaya çıkar. </a:t>
            </a:r>
          </a:p>
          <a:p>
            <a:pPr algn="ctr" eaLnBrk="1" hangingPunct="1">
              <a:lnSpc>
                <a:spcPct val="90000"/>
              </a:lnSpc>
              <a:buFontTx/>
              <a:buNone/>
            </a:pPr>
            <a:r>
              <a:rPr lang="tr-TR" sz="2800" dirty="0" smtClean="0"/>
              <a:t>Arkadaşlarca aranmak, beğenilmek ve benimsenmek, kendine güven ve benlik saygısının önemli bir şartıdır.</a:t>
            </a:r>
          </a:p>
          <a:p>
            <a:pPr eaLnBrk="1" hangingPunct="1">
              <a:lnSpc>
                <a:spcPct val="90000"/>
              </a:lnSpc>
            </a:pPr>
            <a:endParaRPr lang="tr-TR" sz="2800" dirty="0" smtClean="0"/>
          </a:p>
        </p:txBody>
      </p:sp>
      <p:grpSp>
        <p:nvGrpSpPr>
          <p:cNvPr id="2" name="Group 5"/>
          <p:cNvGrpSpPr>
            <a:grpSpLocks/>
          </p:cNvGrpSpPr>
          <p:nvPr/>
        </p:nvGrpSpPr>
        <p:grpSpPr bwMode="auto">
          <a:xfrm>
            <a:off x="1042988" y="1484313"/>
            <a:ext cx="4724400" cy="685800"/>
            <a:chOff x="1296" y="1824"/>
            <a:chExt cx="2976" cy="432"/>
          </a:xfrm>
        </p:grpSpPr>
        <p:sp>
          <p:nvSpPr>
            <p:cNvPr id="66566" name="AutoShape 6"/>
            <p:cNvSpPr>
              <a:spLocks noChangeArrowheads="1"/>
            </p:cNvSpPr>
            <p:nvPr/>
          </p:nvSpPr>
          <p:spPr bwMode="gray">
            <a:xfrm>
              <a:off x="1536" y="1899"/>
              <a:ext cx="2736" cy="288"/>
            </a:xfrm>
            <a:prstGeom prst="roundRect">
              <a:avLst>
                <a:gd name="adj" fmla="val 16667"/>
              </a:avLst>
            </a:prstGeom>
            <a:solidFill>
              <a:schemeClr val="folHlink"/>
            </a:solidFill>
            <a:ln w="12700" algn="ctr">
              <a:solidFill>
                <a:schemeClr val="bg1"/>
              </a:solidFill>
              <a:round/>
              <a:headEnd/>
              <a:tailEnd/>
            </a:ln>
            <a:effectLst>
              <a:outerShdw dist="99190" dir="2388334" algn="ctr" rotWithShape="0">
                <a:srgbClr val="333333">
                  <a:alpha val="50000"/>
                </a:srgbClr>
              </a:outerShdw>
            </a:effectLst>
          </p:spPr>
          <p:txBody>
            <a:bodyPr wrap="none" anchor="ctr"/>
            <a:lstStyle/>
            <a:p>
              <a:pPr>
                <a:defRPr/>
              </a:pPr>
              <a:endParaRPr lang="tr-TR"/>
            </a:p>
          </p:txBody>
        </p:sp>
        <p:sp>
          <p:nvSpPr>
            <p:cNvPr id="66567" name="AutoShape 7"/>
            <p:cNvSpPr>
              <a:spLocks noChangeArrowheads="1"/>
            </p:cNvSpPr>
            <p:nvPr/>
          </p:nvSpPr>
          <p:spPr bwMode="gray">
            <a:xfrm>
              <a:off x="1296" y="1824"/>
              <a:ext cx="432" cy="432"/>
            </a:xfrm>
            <a:prstGeom prst="diamond">
              <a:avLst/>
            </a:prstGeom>
            <a:solidFill>
              <a:schemeClr val="folHlink"/>
            </a:solidFill>
            <a:ln w="25400" algn="ctr">
              <a:solidFill>
                <a:schemeClr val="bg1"/>
              </a:solidFill>
              <a:miter lim="800000"/>
              <a:headEnd/>
              <a:tailEnd/>
            </a:ln>
            <a:effectLst>
              <a:outerShdw dist="63500" dir="2212194" algn="ctr" rotWithShape="0">
                <a:srgbClr val="333333">
                  <a:alpha val="50000"/>
                </a:srgbClr>
              </a:outerShdw>
            </a:effectLst>
          </p:spPr>
          <p:txBody>
            <a:bodyPr wrap="none" anchor="ctr"/>
            <a:lstStyle/>
            <a:p>
              <a:pPr>
                <a:defRPr/>
              </a:pPr>
              <a:endParaRPr lang="tr-TR"/>
            </a:p>
          </p:txBody>
        </p:sp>
        <p:sp>
          <p:nvSpPr>
            <p:cNvPr id="66568" name="Text Box 8"/>
            <p:cNvSpPr txBox="1">
              <a:spLocks noChangeArrowheads="1"/>
            </p:cNvSpPr>
            <p:nvPr/>
          </p:nvSpPr>
          <p:spPr bwMode="gray">
            <a:xfrm>
              <a:off x="1680" y="1934"/>
              <a:ext cx="2160" cy="288"/>
            </a:xfrm>
            <a:prstGeom prst="rect">
              <a:avLst/>
            </a:prstGeom>
            <a:noFill/>
            <a:ln w="9525" algn="ctr">
              <a:noFill/>
              <a:miter lim="800000"/>
              <a:headEnd/>
              <a:tailEnd/>
            </a:ln>
            <a:effectLst/>
          </p:spPr>
          <p:txBody>
            <a:bodyPr>
              <a:spAutoFit/>
            </a:bodyPr>
            <a:lstStyle/>
            <a:p>
              <a:pPr>
                <a:defRPr/>
              </a:pPr>
              <a:r>
                <a:rPr lang="tr-TR" sz="2400" b="1">
                  <a:solidFill>
                    <a:schemeClr val="bg1"/>
                  </a:solidFill>
                  <a:effectLst>
                    <a:outerShdw blurRad="38100" dist="38100" dir="2700000" algn="tl">
                      <a:srgbClr val="000000"/>
                    </a:outerShdw>
                  </a:effectLst>
                </a:rPr>
                <a:t>ARKADAŞLIK</a:t>
              </a:r>
              <a:endParaRPr lang="en-US" sz="2400" b="1">
                <a:solidFill>
                  <a:schemeClr val="bg1"/>
                </a:solidFill>
                <a:effectLst>
                  <a:outerShdw blurRad="38100" dist="38100" dir="2700000" algn="tl">
                    <a:srgbClr val="000000"/>
                  </a:outerShdw>
                </a:effectLst>
              </a:endParaRPr>
            </a:p>
          </p:txBody>
        </p:sp>
        <p:sp>
          <p:nvSpPr>
            <p:cNvPr id="40969" name="Text Box 9"/>
            <p:cNvSpPr txBox="1">
              <a:spLocks noChangeArrowheads="1"/>
            </p:cNvSpPr>
            <p:nvPr/>
          </p:nvSpPr>
          <p:spPr bwMode="gray">
            <a:xfrm>
              <a:off x="1446" y="1886"/>
              <a:ext cx="116" cy="288"/>
            </a:xfrm>
            <a:prstGeom prst="rect">
              <a:avLst/>
            </a:prstGeom>
            <a:noFill/>
            <a:ln w="9525" algn="ctr">
              <a:noFill/>
              <a:miter lim="800000"/>
              <a:headEnd/>
              <a:tailEnd/>
            </a:ln>
          </p:spPr>
          <p:txBody>
            <a:bodyPr wrap="none">
              <a:spAutoFit/>
            </a:bodyPr>
            <a:lstStyle/>
            <a:p>
              <a:endParaRPr lang="en-US" sz="2400">
                <a:solidFill>
                  <a:schemeClr val="bg1"/>
                </a:solidFill>
                <a:effectLst/>
              </a:endParaRPr>
            </a:p>
          </p:txBody>
        </p:sp>
      </p:grpSp>
      <p:pic>
        <p:nvPicPr>
          <p:cNvPr id="40965" name="Picture 11" descr="Cognitive-Milestones-In-Adolescence"/>
          <p:cNvPicPr>
            <a:picLocks noChangeAspect="1" noChangeArrowheads="1"/>
          </p:cNvPicPr>
          <p:nvPr/>
        </p:nvPicPr>
        <p:blipFill>
          <a:blip r:embed="rId3" cstate="print"/>
          <a:srcRect/>
          <a:stretch>
            <a:fillRect/>
          </a:stretch>
        </p:blipFill>
        <p:spPr bwMode="auto">
          <a:xfrm>
            <a:off x="6156325" y="908050"/>
            <a:ext cx="2697163" cy="1368425"/>
          </a:xfrm>
          <a:prstGeom prst="rect">
            <a:avLst/>
          </a:prstGeom>
          <a:noFill/>
          <a:ln w="9525">
            <a:solidFill>
              <a:srgbClr val="000000"/>
            </a:solidFill>
            <a:miter lim="800000"/>
            <a:headEnd/>
            <a:tailEnd/>
          </a:ln>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7" name="Rectangle 4"/>
          <p:cNvSpPr>
            <a:spLocks noGrp="1" noChangeArrowheads="1"/>
          </p:cNvSpPr>
          <p:nvPr>
            <p:ph type="title"/>
          </p:nvPr>
        </p:nvSpPr>
        <p:spPr>
          <a:noFill/>
        </p:spPr>
        <p:txBody>
          <a:bodyPr>
            <a:normAutofit fontScale="90000"/>
          </a:bodyPr>
          <a:lstStyle/>
          <a:p>
            <a:pPr eaLnBrk="1" hangingPunct="1"/>
            <a:r>
              <a:rPr lang="tr-TR" sz="4000" u="sng" smtClean="0"/>
              <a:t>ERGENLİK DÖNEMİNDE ÇEVRE FAKTÖRÜ</a:t>
            </a:r>
          </a:p>
        </p:txBody>
      </p:sp>
      <p:sp>
        <p:nvSpPr>
          <p:cNvPr id="41986" name="Rectangle 3"/>
          <p:cNvSpPr>
            <a:spLocks noGrp="1" noChangeArrowheads="1"/>
          </p:cNvSpPr>
          <p:nvPr>
            <p:ph idx="1"/>
          </p:nvPr>
        </p:nvSpPr>
        <p:spPr>
          <a:xfrm>
            <a:off x="179388" y="2565400"/>
            <a:ext cx="8713787" cy="4292600"/>
          </a:xfrm>
        </p:spPr>
        <p:txBody>
          <a:bodyPr/>
          <a:lstStyle/>
          <a:p>
            <a:pPr algn="ctr" eaLnBrk="1" hangingPunct="1">
              <a:buFontTx/>
              <a:buNone/>
            </a:pPr>
            <a:r>
              <a:rPr lang="tr-TR" sz="2800" dirty="0" smtClean="0"/>
              <a:t>Genel bir kural olarak, ergenin ailesiyle çatışması büyüdüğü oranda, arkadaş kümesinin olumsuz etkilerine kapılma ihtimali de artar.</a:t>
            </a:r>
          </a:p>
          <a:p>
            <a:pPr algn="ctr" eaLnBrk="1" hangingPunct="1">
              <a:buFontTx/>
              <a:buNone/>
            </a:pPr>
            <a:r>
              <a:rPr lang="tr-TR" sz="2800" dirty="0" smtClean="0"/>
              <a:t>Ailede dengesizlik, geçimsizlik, kargaşa ve baskı arttıkça, ergenlerin arkadaş kümesi yerine, çete oluşturma ihtimali artar. </a:t>
            </a:r>
          </a:p>
          <a:p>
            <a:pPr algn="ctr" eaLnBrk="1" hangingPunct="1">
              <a:buFontTx/>
              <a:buNone/>
            </a:pPr>
            <a:r>
              <a:rPr lang="tr-TR" sz="2800" dirty="0" smtClean="0"/>
              <a:t>O halde; ergenleri arkadaş kümelerinden ayırmak yerine, kümeleşmeyi desteklemek ve doğru yola </a:t>
            </a:r>
            <a:r>
              <a:rPr lang="tr-TR" sz="2800" dirty="0" err="1" smtClean="0"/>
              <a:t>kanalize</a:t>
            </a:r>
            <a:r>
              <a:rPr lang="tr-TR" sz="2800" dirty="0" smtClean="0"/>
              <a:t> etmek gerekir.</a:t>
            </a:r>
            <a:r>
              <a:rPr lang="tr-TR" dirty="0" smtClean="0"/>
              <a:t> </a:t>
            </a:r>
          </a:p>
          <a:p>
            <a:pPr eaLnBrk="1" hangingPunct="1"/>
            <a:endParaRPr lang="tr-TR" dirty="0" smtClean="0"/>
          </a:p>
        </p:txBody>
      </p:sp>
      <p:grpSp>
        <p:nvGrpSpPr>
          <p:cNvPr id="2" name="Group 5"/>
          <p:cNvGrpSpPr>
            <a:grpSpLocks/>
          </p:cNvGrpSpPr>
          <p:nvPr/>
        </p:nvGrpSpPr>
        <p:grpSpPr bwMode="auto">
          <a:xfrm>
            <a:off x="1042988" y="1628775"/>
            <a:ext cx="4724400" cy="685800"/>
            <a:chOff x="1296" y="1824"/>
            <a:chExt cx="2976" cy="432"/>
          </a:xfrm>
        </p:grpSpPr>
        <p:sp>
          <p:nvSpPr>
            <p:cNvPr id="67590" name="AutoShape 6"/>
            <p:cNvSpPr>
              <a:spLocks noChangeArrowheads="1"/>
            </p:cNvSpPr>
            <p:nvPr/>
          </p:nvSpPr>
          <p:spPr bwMode="gray">
            <a:xfrm>
              <a:off x="1536" y="1899"/>
              <a:ext cx="2736" cy="288"/>
            </a:xfrm>
            <a:prstGeom prst="roundRect">
              <a:avLst>
                <a:gd name="adj" fmla="val 16667"/>
              </a:avLst>
            </a:prstGeom>
            <a:solidFill>
              <a:schemeClr val="folHlink"/>
            </a:solidFill>
            <a:ln w="12700" algn="ctr">
              <a:solidFill>
                <a:schemeClr val="bg1"/>
              </a:solidFill>
              <a:round/>
              <a:headEnd/>
              <a:tailEnd/>
            </a:ln>
            <a:effectLst>
              <a:outerShdw dist="99190" dir="2388334" algn="ctr" rotWithShape="0">
                <a:srgbClr val="333333">
                  <a:alpha val="50000"/>
                </a:srgbClr>
              </a:outerShdw>
            </a:effectLst>
          </p:spPr>
          <p:txBody>
            <a:bodyPr wrap="none" anchor="ctr"/>
            <a:lstStyle/>
            <a:p>
              <a:pPr>
                <a:defRPr/>
              </a:pPr>
              <a:endParaRPr lang="tr-TR"/>
            </a:p>
          </p:txBody>
        </p:sp>
        <p:sp>
          <p:nvSpPr>
            <p:cNvPr id="67591" name="AutoShape 7"/>
            <p:cNvSpPr>
              <a:spLocks noChangeArrowheads="1"/>
            </p:cNvSpPr>
            <p:nvPr/>
          </p:nvSpPr>
          <p:spPr bwMode="gray">
            <a:xfrm>
              <a:off x="1296" y="1824"/>
              <a:ext cx="432" cy="432"/>
            </a:xfrm>
            <a:prstGeom prst="diamond">
              <a:avLst/>
            </a:prstGeom>
            <a:solidFill>
              <a:schemeClr val="folHlink"/>
            </a:solidFill>
            <a:ln w="25400" algn="ctr">
              <a:solidFill>
                <a:schemeClr val="bg1"/>
              </a:solidFill>
              <a:miter lim="800000"/>
              <a:headEnd/>
              <a:tailEnd/>
            </a:ln>
            <a:effectLst>
              <a:outerShdw dist="63500" dir="2212194" algn="ctr" rotWithShape="0">
                <a:srgbClr val="333333">
                  <a:alpha val="50000"/>
                </a:srgbClr>
              </a:outerShdw>
            </a:effectLst>
          </p:spPr>
          <p:txBody>
            <a:bodyPr wrap="none" anchor="ctr"/>
            <a:lstStyle/>
            <a:p>
              <a:pPr>
                <a:defRPr/>
              </a:pPr>
              <a:endParaRPr lang="tr-TR"/>
            </a:p>
          </p:txBody>
        </p:sp>
        <p:sp>
          <p:nvSpPr>
            <p:cNvPr id="67592" name="Text Box 8"/>
            <p:cNvSpPr txBox="1">
              <a:spLocks noChangeArrowheads="1"/>
            </p:cNvSpPr>
            <p:nvPr/>
          </p:nvSpPr>
          <p:spPr bwMode="gray">
            <a:xfrm>
              <a:off x="1680" y="1934"/>
              <a:ext cx="2160" cy="288"/>
            </a:xfrm>
            <a:prstGeom prst="rect">
              <a:avLst/>
            </a:prstGeom>
            <a:noFill/>
            <a:ln w="9525" algn="ctr">
              <a:noFill/>
              <a:miter lim="800000"/>
              <a:headEnd/>
              <a:tailEnd/>
            </a:ln>
            <a:effectLst/>
          </p:spPr>
          <p:txBody>
            <a:bodyPr>
              <a:spAutoFit/>
            </a:bodyPr>
            <a:lstStyle/>
            <a:p>
              <a:pPr>
                <a:defRPr/>
              </a:pPr>
              <a:r>
                <a:rPr lang="tr-TR" sz="2400" b="1">
                  <a:solidFill>
                    <a:schemeClr val="bg1"/>
                  </a:solidFill>
                  <a:effectLst>
                    <a:outerShdw blurRad="38100" dist="38100" dir="2700000" algn="tl">
                      <a:srgbClr val="000000"/>
                    </a:outerShdw>
                  </a:effectLst>
                </a:rPr>
                <a:t>ARKADAŞLIK</a:t>
              </a:r>
              <a:endParaRPr lang="en-US" sz="2400" b="1">
                <a:solidFill>
                  <a:schemeClr val="bg1"/>
                </a:solidFill>
                <a:effectLst>
                  <a:outerShdw blurRad="38100" dist="38100" dir="2700000" algn="tl">
                    <a:srgbClr val="000000"/>
                  </a:outerShdw>
                </a:effectLst>
              </a:endParaRPr>
            </a:p>
          </p:txBody>
        </p:sp>
        <p:sp>
          <p:nvSpPr>
            <p:cNvPr id="41993" name="Text Box 9"/>
            <p:cNvSpPr txBox="1">
              <a:spLocks noChangeArrowheads="1"/>
            </p:cNvSpPr>
            <p:nvPr/>
          </p:nvSpPr>
          <p:spPr bwMode="gray">
            <a:xfrm>
              <a:off x="1446" y="1886"/>
              <a:ext cx="116" cy="288"/>
            </a:xfrm>
            <a:prstGeom prst="rect">
              <a:avLst/>
            </a:prstGeom>
            <a:noFill/>
            <a:ln w="9525" algn="ctr">
              <a:noFill/>
              <a:miter lim="800000"/>
              <a:headEnd/>
              <a:tailEnd/>
            </a:ln>
          </p:spPr>
          <p:txBody>
            <a:bodyPr wrap="none">
              <a:spAutoFit/>
            </a:bodyPr>
            <a:lstStyle/>
            <a:p>
              <a:endParaRPr lang="en-US" sz="2400">
                <a:solidFill>
                  <a:schemeClr val="bg1"/>
                </a:solidFill>
                <a:effectLst/>
              </a:endParaRPr>
            </a:p>
          </p:txBody>
        </p:sp>
      </p:grpSp>
      <p:pic>
        <p:nvPicPr>
          <p:cNvPr id="41989" name="Picture 11" descr="angry-teen"/>
          <p:cNvPicPr>
            <a:picLocks noChangeAspect="1" noChangeArrowheads="1"/>
          </p:cNvPicPr>
          <p:nvPr/>
        </p:nvPicPr>
        <p:blipFill>
          <a:blip r:embed="rId3" cstate="print">
            <a:lum bright="-12000" contrast="18000"/>
          </a:blip>
          <a:srcRect/>
          <a:stretch>
            <a:fillRect/>
          </a:stretch>
        </p:blipFill>
        <p:spPr bwMode="auto">
          <a:xfrm>
            <a:off x="5940425" y="908050"/>
            <a:ext cx="3024188" cy="1512888"/>
          </a:xfrm>
          <a:prstGeom prst="rect">
            <a:avLst/>
          </a:prstGeom>
          <a:noFill/>
          <a:ln w="9525">
            <a:solidFill>
              <a:srgbClr val="000000"/>
            </a:solidFill>
            <a:miter lim="800000"/>
            <a:headEnd/>
            <a:tailEnd/>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ctrTitle"/>
          </p:nvPr>
        </p:nvSpPr>
        <p:spPr/>
        <p:txBody>
          <a:bodyPr/>
          <a:lstStyle/>
          <a:p>
            <a:r>
              <a:rPr lang="tr-TR" dirty="0" smtClean="0"/>
              <a:t>YETİŞKİN DİN EĞİTİMİ</a:t>
            </a:r>
            <a:endParaRPr lang="tr-TR" dirty="0"/>
          </a:p>
        </p:txBody>
      </p:sp>
      <p:sp>
        <p:nvSpPr>
          <p:cNvPr id="3" name="Alt Başlık 2"/>
          <p:cNvSpPr>
            <a:spLocks noGrp="1"/>
          </p:cNvSpPr>
          <p:nvPr>
            <p:ph type="subTitle" idx="1"/>
          </p:nvPr>
        </p:nvSpPr>
        <p:spPr/>
        <p:txBody>
          <a:bodyPr/>
          <a:lstStyle/>
          <a:p>
            <a:r>
              <a:rPr lang="tr-TR" dirty="0" smtClean="0"/>
              <a:t>GELİŞİMSEL YAKLAŞIM</a:t>
            </a:r>
            <a:endParaRPr lang="tr-TR" dirty="0"/>
          </a:p>
        </p:txBody>
      </p:sp>
      <p:graphicFrame>
        <p:nvGraphicFramePr>
          <p:cNvPr id="4" name="3 Tablo"/>
          <p:cNvGraphicFramePr>
            <a:graphicFrameLocks noGrp="1"/>
          </p:cNvGraphicFramePr>
          <p:nvPr/>
        </p:nvGraphicFramePr>
        <p:xfrm>
          <a:off x="467544" y="620688"/>
          <a:ext cx="8208910" cy="5710787"/>
        </p:xfrm>
        <a:graphic>
          <a:graphicData uri="http://schemas.openxmlformats.org/drawingml/2006/table">
            <a:tbl>
              <a:tblPr firstRow="1" bandRow="1">
                <a:tableStyleId>{5C22544A-7EE6-4342-B048-85BDC9FD1C3A}</a:tableStyleId>
              </a:tblPr>
              <a:tblGrid>
                <a:gridCol w="1080119"/>
                <a:gridCol w="1265283"/>
                <a:gridCol w="1527037"/>
                <a:gridCol w="808080"/>
                <a:gridCol w="1182988"/>
                <a:gridCol w="1363561"/>
                <a:gridCol w="981842"/>
              </a:tblGrid>
              <a:tr h="880130">
                <a:tc>
                  <a:txBody>
                    <a:bodyPr/>
                    <a:lstStyle/>
                    <a:p>
                      <a:r>
                        <a:rPr lang="tr-TR" dirty="0" smtClean="0"/>
                        <a:t>EVRE</a:t>
                      </a:r>
                      <a:endParaRPr lang="tr-TR" dirty="0"/>
                    </a:p>
                  </a:txBody>
                  <a:tcPr/>
                </a:tc>
                <a:tc>
                  <a:txBody>
                    <a:bodyPr/>
                    <a:lstStyle/>
                    <a:p>
                      <a:r>
                        <a:rPr lang="tr-TR" dirty="0" smtClean="0"/>
                        <a:t>YAŞ</a:t>
                      </a:r>
                      <a:endParaRPr lang="tr-TR" dirty="0"/>
                    </a:p>
                  </a:txBody>
                  <a:tcPr/>
                </a:tc>
                <a:tc>
                  <a:txBody>
                    <a:bodyPr/>
                    <a:lstStyle/>
                    <a:p>
                      <a:r>
                        <a:rPr lang="tr-TR" dirty="0" smtClean="0"/>
                        <a:t>TEMEL ÖZELLİK</a:t>
                      </a:r>
                      <a:endParaRPr lang="tr-TR" dirty="0"/>
                    </a:p>
                  </a:txBody>
                  <a:tcPr/>
                </a:tc>
                <a:tc>
                  <a:txBody>
                    <a:bodyPr/>
                    <a:lstStyle/>
                    <a:p>
                      <a:r>
                        <a:rPr lang="tr-TR" dirty="0" smtClean="0"/>
                        <a:t>PİAGET</a:t>
                      </a:r>
                      <a:endParaRPr lang="tr-TR" dirty="0"/>
                    </a:p>
                  </a:txBody>
                  <a:tcPr/>
                </a:tc>
                <a:tc>
                  <a:txBody>
                    <a:bodyPr/>
                    <a:lstStyle/>
                    <a:p>
                      <a:r>
                        <a:rPr lang="tr-TR" dirty="0" smtClean="0"/>
                        <a:t>FREUD</a:t>
                      </a:r>
                      <a:endParaRPr lang="tr-TR" dirty="0"/>
                    </a:p>
                  </a:txBody>
                  <a:tcPr/>
                </a:tc>
                <a:tc>
                  <a:txBody>
                    <a:bodyPr/>
                    <a:lstStyle/>
                    <a:p>
                      <a:r>
                        <a:rPr lang="tr-TR" dirty="0" smtClean="0"/>
                        <a:t>ERİKSON</a:t>
                      </a:r>
                      <a:endParaRPr lang="tr-TR" dirty="0"/>
                    </a:p>
                  </a:txBody>
                  <a:tcPr/>
                </a:tc>
                <a:tc>
                  <a:txBody>
                    <a:bodyPr/>
                    <a:lstStyle/>
                    <a:p>
                      <a:r>
                        <a:rPr lang="tr-TR" dirty="0" smtClean="0"/>
                        <a:t>KOHLBERG</a:t>
                      </a:r>
                      <a:endParaRPr lang="tr-TR" dirty="0"/>
                    </a:p>
                  </a:txBody>
                  <a:tcPr/>
                </a:tc>
              </a:tr>
              <a:tr h="990177">
                <a:tc>
                  <a:txBody>
                    <a:bodyPr/>
                    <a:lstStyle/>
                    <a:p>
                      <a:r>
                        <a:rPr lang="tr-TR" dirty="0" smtClean="0"/>
                        <a:t>GENÇ</a:t>
                      </a:r>
                      <a:r>
                        <a:rPr lang="tr-TR" baseline="0" dirty="0" smtClean="0"/>
                        <a:t> YETİŞKİNLİK</a:t>
                      </a:r>
                      <a:endParaRPr lang="tr-TR" dirty="0"/>
                    </a:p>
                  </a:txBody>
                  <a:tcPr/>
                </a:tc>
                <a:tc>
                  <a:txBody>
                    <a:bodyPr/>
                    <a:lstStyle/>
                    <a:p>
                      <a:r>
                        <a:rPr lang="tr-TR" dirty="0" smtClean="0"/>
                        <a:t>20-45</a:t>
                      </a:r>
                      <a:endParaRPr lang="tr-TR" dirty="0"/>
                    </a:p>
                  </a:txBody>
                  <a:tcPr/>
                </a:tc>
                <a:tc>
                  <a:txBody>
                    <a:bodyPr/>
                    <a:lstStyle/>
                    <a:p>
                      <a:r>
                        <a:rPr lang="tr-TR" dirty="0" smtClean="0"/>
                        <a:t>Meslek</a:t>
                      </a:r>
                      <a:r>
                        <a:rPr lang="tr-TR" baseline="0" dirty="0" smtClean="0"/>
                        <a:t> ve aile</a:t>
                      </a:r>
                      <a:endParaRPr lang="tr-TR" dirty="0"/>
                    </a:p>
                  </a:txBody>
                  <a:tcPr/>
                </a:tc>
                <a:tc>
                  <a:txBody>
                    <a:bodyPr/>
                    <a:lstStyle/>
                    <a:p>
                      <a:endParaRPr lang="tr-TR" dirty="0"/>
                    </a:p>
                  </a:txBody>
                  <a:tcPr/>
                </a:tc>
                <a:tc>
                  <a:txBody>
                    <a:bodyPr/>
                    <a:lstStyle/>
                    <a:p>
                      <a:endParaRPr lang="tr-TR" dirty="0"/>
                    </a:p>
                  </a:txBody>
                  <a:tcPr/>
                </a:tc>
                <a:tc>
                  <a:txBody>
                    <a:bodyPr/>
                    <a:lstStyle/>
                    <a:p>
                      <a:r>
                        <a:rPr lang="tr-TR" dirty="0" smtClean="0"/>
                        <a:t>Yakınlık</a:t>
                      </a:r>
                      <a:r>
                        <a:rPr lang="tr-TR" baseline="0" dirty="0" smtClean="0"/>
                        <a:t>/yalıtılmışlık</a:t>
                      </a:r>
                      <a:endParaRPr lang="tr-TR" dirty="0"/>
                    </a:p>
                  </a:txBody>
                  <a:tcPr/>
                </a:tc>
                <a:tc>
                  <a:txBody>
                    <a:bodyPr/>
                    <a:lstStyle/>
                    <a:p>
                      <a:r>
                        <a:rPr lang="tr-TR" dirty="0" smtClean="0"/>
                        <a:t>Toplumsal</a:t>
                      </a:r>
                      <a:r>
                        <a:rPr lang="tr-TR" baseline="0" dirty="0" smtClean="0"/>
                        <a:t> anlaşma</a:t>
                      </a:r>
                      <a:endParaRPr lang="tr-TR" dirty="0"/>
                    </a:p>
                  </a:txBody>
                  <a:tcPr/>
                </a:tc>
              </a:tr>
              <a:tr h="990177">
                <a:tc>
                  <a:txBody>
                    <a:bodyPr/>
                    <a:lstStyle/>
                    <a:p>
                      <a:r>
                        <a:rPr lang="tr-TR" dirty="0" smtClean="0"/>
                        <a:t>ORTA</a:t>
                      </a:r>
                      <a:r>
                        <a:rPr lang="tr-TR" baseline="0" dirty="0" smtClean="0"/>
                        <a:t> YAŞ</a:t>
                      </a:r>
                      <a:endParaRPr lang="tr-TR" dirty="0"/>
                    </a:p>
                  </a:txBody>
                  <a:tcPr/>
                </a:tc>
                <a:tc>
                  <a:txBody>
                    <a:bodyPr/>
                    <a:lstStyle/>
                    <a:p>
                      <a:r>
                        <a:rPr lang="tr-TR" dirty="0" smtClean="0"/>
                        <a:t>45-65</a:t>
                      </a:r>
                      <a:endParaRPr lang="tr-TR" dirty="0"/>
                    </a:p>
                  </a:txBody>
                  <a:tcPr/>
                </a:tc>
                <a:tc>
                  <a:txBody>
                    <a:bodyPr/>
                    <a:lstStyle/>
                    <a:p>
                      <a:r>
                        <a:rPr lang="tr-TR" dirty="0" smtClean="0"/>
                        <a:t>Meslekte</a:t>
                      </a:r>
                      <a:r>
                        <a:rPr lang="tr-TR" baseline="0" dirty="0" smtClean="0"/>
                        <a:t> en yüksek düzey, kendini değerlendirme, nesil, emeklilik</a:t>
                      </a:r>
                      <a:endParaRPr lang="tr-TR" dirty="0"/>
                    </a:p>
                  </a:txBody>
                  <a:tcPr/>
                </a:tc>
                <a:tc>
                  <a:txBody>
                    <a:bodyPr/>
                    <a:lstStyle/>
                    <a:p>
                      <a:endParaRPr lang="tr-TR" dirty="0"/>
                    </a:p>
                  </a:txBody>
                  <a:tcPr/>
                </a:tc>
                <a:tc>
                  <a:txBody>
                    <a:bodyPr/>
                    <a:lstStyle/>
                    <a:p>
                      <a:endParaRPr lang="tr-TR" dirty="0"/>
                    </a:p>
                  </a:txBody>
                  <a:tcPr/>
                </a:tc>
                <a:tc>
                  <a:txBody>
                    <a:bodyPr/>
                    <a:lstStyle/>
                    <a:p>
                      <a:r>
                        <a:rPr lang="tr-TR" dirty="0" smtClean="0"/>
                        <a:t>Üretkenlik/kendine</a:t>
                      </a:r>
                      <a:r>
                        <a:rPr lang="tr-TR" baseline="0" dirty="0" smtClean="0"/>
                        <a:t> dönüklük</a:t>
                      </a:r>
                      <a:endParaRPr lang="tr-TR" dirty="0"/>
                    </a:p>
                  </a:txBody>
                  <a:tcPr/>
                </a:tc>
                <a:tc>
                  <a:txBody>
                    <a:bodyPr/>
                    <a:lstStyle/>
                    <a:p>
                      <a:r>
                        <a:rPr lang="tr-TR" dirty="0" smtClean="0"/>
                        <a:t>İlkeli</a:t>
                      </a:r>
                      <a:r>
                        <a:rPr lang="tr-TR" baseline="0" dirty="0" smtClean="0"/>
                        <a:t> evre</a:t>
                      </a:r>
                      <a:endParaRPr lang="tr-TR" dirty="0" smtClean="0"/>
                    </a:p>
                  </a:txBody>
                  <a:tcPr/>
                </a:tc>
              </a:tr>
              <a:tr h="990177">
                <a:tc>
                  <a:txBody>
                    <a:bodyPr/>
                    <a:lstStyle/>
                    <a:p>
                      <a:r>
                        <a:rPr lang="tr-TR" dirty="0" smtClean="0"/>
                        <a:t>İLERİ</a:t>
                      </a:r>
                      <a:r>
                        <a:rPr lang="tr-TR" baseline="0" dirty="0" smtClean="0"/>
                        <a:t> YAŞ</a:t>
                      </a:r>
                      <a:endParaRPr lang="tr-TR" dirty="0"/>
                    </a:p>
                  </a:txBody>
                  <a:tcPr/>
                </a:tc>
                <a:tc>
                  <a:txBody>
                    <a:bodyPr/>
                    <a:lstStyle/>
                    <a:p>
                      <a:r>
                        <a:rPr lang="tr-TR" dirty="0" smtClean="0"/>
                        <a:t>65-</a:t>
                      </a:r>
                      <a:endParaRPr lang="tr-TR" dirty="0"/>
                    </a:p>
                  </a:txBody>
                  <a:tcPr/>
                </a:tc>
                <a:tc>
                  <a:txBody>
                    <a:bodyPr/>
                    <a:lstStyle/>
                    <a:p>
                      <a:r>
                        <a:rPr lang="tr-TR" dirty="0" smtClean="0"/>
                        <a:t>Aileden</a:t>
                      </a:r>
                      <a:r>
                        <a:rPr lang="tr-TR" baseline="0" dirty="0" smtClean="0"/>
                        <a:t>, başarılardan tat alma, bağımlılık, dulluk, kötü sağlık</a:t>
                      </a:r>
                      <a:endParaRPr lang="tr-TR" dirty="0"/>
                    </a:p>
                  </a:txBody>
                  <a:tcPr/>
                </a:tc>
                <a:tc>
                  <a:txBody>
                    <a:bodyPr/>
                    <a:lstStyle/>
                    <a:p>
                      <a:endParaRPr lang="tr-TR" dirty="0"/>
                    </a:p>
                  </a:txBody>
                  <a:tcPr/>
                </a:tc>
                <a:tc>
                  <a:txBody>
                    <a:bodyPr/>
                    <a:lstStyle/>
                    <a:p>
                      <a:endParaRPr lang="tr-TR" dirty="0"/>
                    </a:p>
                  </a:txBody>
                  <a:tcPr/>
                </a:tc>
                <a:tc>
                  <a:txBody>
                    <a:bodyPr/>
                    <a:lstStyle/>
                    <a:p>
                      <a:r>
                        <a:rPr lang="tr-TR" dirty="0" smtClean="0"/>
                        <a:t>Bütünlük/umutsuzluk</a:t>
                      </a:r>
                      <a:endParaRPr lang="tr-TR" dirty="0"/>
                    </a:p>
                  </a:txBody>
                  <a:tcPr/>
                </a:tc>
                <a:tc>
                  <a:txBody>
                    <a:bodyPr/>
                    <a:lstStyle/>
                    <a:p>
                      <a:endParaRPr lang="tr-TR" dirty="0"/>
                    </a:p>
                  </a:txBody>
                  <a:tcPr/>
                </a:tc>
              </a:tr>
              <a:tr h="250982">
                <a:tc>
                  <a:txBody>
                    <a:bodyPr/>
                    <a:lstStyle/>
                    <a:p>
                      <a:endParaRPr lang="tr-TR" dirty="0"/>
                    </a:p>
                  </a:txBody>
                  <a:tcPr/>
                </a:tc>
                <a:tc>
                  <a:txBody>
                    <a:bodyPr/>
                    <a:lstStyle/>
                    <a:p>
                      <a:endParaRPr lang="tr-TR"/>
                    </a:p>
                  </a:txBody>
                  <a:tcPr/>
                </a:tc>
                <a:tc>
                  <a:txBody>
                    <a:bodyPr/>
                    <a:lstStyle/>
                    <a:p>
                      <a:endParaRPr lang="tr-TR" dirty="0"/>
                    </a:p>
                  </a:txBody>
                  <a:tcPr/>
                </a:tc>
                <a:tc>
                  <a:txBody>
                    <a:bodyPr/>
                    <a:lstStyle/>
                    <a:p>
                      <a:endParaRPr lang="tr-TR" dirty="0"/>
                    </a:p>
                  </a:txBody>
                  <a:tcPr/>
                </a:tc>
                <a:tc>
                  <a:txBody>
                    <a:bodyPr/>
                    <a:lstStyle/>
                    <a:p>
                      <a:endParaRPr lang="tr-TR"/>
                    </a:p>
                  </a:txBody>
                  <a:tcPr/>
                </a:tc>
                <a:tc>
                  <a:txBody>
                    <a:bodyPr/>
                    <a:lstStyle/>
                    <a:p>
                      <a:endParaRPr lang="tr-TR"/>
                    </a:p>
                  </a:txBody>
                  <a:tcPr/>
                </a:tc>
                <a:tc>
                  <a:txBody>
                    <a:bodyPr/>
                    <a:lstStyle/>
                    <a:p>
                      <a:endParaRPr lang="tr-TR" dirty="0"/>
                    </a:p>
                  </a:txBody>
                  <a:tcPr/>
                </a:tc>
              </a:tr>
            </a:tbl>
          </a:graphicData>
        </a:graphic>
      </p:graphicFrame>
    </p:spTree>
    <p:extLst>
      <p:ext uri="{BB962C8B-B14F-4D97-AF65-F5344CB8AC3E}">
        <p14:creationId xmlns:p14="http://schemas.microsoft.com/office/powerpoint/2010/main" val="746972351"/>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7" name="Rectangle 4"/>
          <p:cNvSpPr>
            <a:spLocks noGrp="1" noChangeArrowheads="1"/>
          </p:cNvSpPr>
          <p:nvPr>
            <p:ph type="title"/>
          </p:nvPr>
        </p:nvSpPr>
        <p:spPr>
          <a:noFill/>
        </p:spPr>
        <p:txBody>
          <a:bodyPr>
            <a:normAutofit fontScale="90000"/>
          </a:bodyPr>
          <a:lstStyle/>
          <a:p>
            <a:pPr eaLnBrk="1" hangingPunct="1"/>
            <a:r>
              <a:rPr lang="tr-TR" sz="4000" u="sng" smtClean="0"/>
              <a:t>ERGENLİK DÖNEMİNDE ÇEVRE FAKTÖRÜ</a:t>
            </a:r>
          </a:p>
        </p:txBody>
      </p:sp>
      <p:sp>
        <p:nvSpPr>
          <p:cNvPr id="41986" name="Rectangle 3"/>
          <p:cNvSpPr>
            <a:spLocks noGrp="1" noChangeArrowheads="1"/>
          </p:cNvSpPr>
          <p:nvPr>
            <p:ph idx="1"/>
          </p:nvPr>
        </p:nvSpPr>
        <p:spPr>
          <a:xfrm>
            <a:off x="179388" y="2565400"/>
            <a:ext cx="8713787" cy="4292600"/>
          </a:xfrm>
        </p:spPr>
        <p:txBody>
          <a:bodyPr/>
          <a:lstStyle/>
          <a:p>
            <a:pPr algn="just" eaLnBrk="1" hangingPunct="1">
              <a:buFontTx/>
              <a:buNone/>
            </a:pPr>
            <a:r>
              <a:rPr lang="tr-TR" sz="2800" dirty="0" smtClean="0"/>
              <a:t> Arkadaşlar:</a:t>
            </a:r>
          </a:p>
          <a:p>
            <a:pPr algn="just" eaLnBrk="1" hangingPunct="1">
              <a:buFontTx/>
              <a:buNone/>
            </a:pPr>
            <a:r>
              <a:rPr lang="tr-TR" sz="2800" dirty="0" smtClean="0"/>
              <a:t>Aileden bağımsızlaşmada tutunacak dal olurlar.</a:t>
            </a:r>
          </a:p>
          <a:p>
            <a:pPr algn="just" eaLnBrk="1" hangingPunct="1">
              <a:buFontTx/>
              <a:buNone/>
            </a:pPr>
            <a:r>
              <a:rPr lang="tr-TR" sz="2800" dirty="0" smtClean="0"/>
              <a:t>Kendini kıyaslayıp, geliştireceği kişilerdir.</a:t>
            </a:r>
          </a:p>
          <a:p>
            <a:pPr algn="just" eaLnBrk="1" hangingPunct="1">
              <a:buFontTx/>
              <a:buNone/>
            </a:pPr>
            <a:r>
              <a:rPr lang="tr-TR" sz="2800" dirty="0" smtClean="0"/>
              <a:t>Ayna, sır paylaşanı, gereğinde yatıştıran, sakinleştirendir.</a:t>
            </a:r>
          </a:p>
          <a:p>
            <a:pPr algn="just" eaLnBrk="1" hangingPunct="1">
              <a:buFontTx/>
              <a:buNone/>
            </a:pPr>
            <a:r>
              <a:rPr lang="tr-TR" sz="2800" dirty="0" smtClean="0"/>
              <a:t>Arkadaşın şakası, eleştirmesi batmaz.</a:t>
            </a:r>
          </a:p>
          <a:p>
            <a:pPr algn="just" eaLnBrk="1" hangingPunct="1">
              <a:buFontTx/>
              <a:buNone/>
            </a:pPr>
            <a:r>
              <a:rPr lang="tr-TR" sz="2800" dirty="0" smtClean="0"/>
              <a:t>Arkadaşlar yetişkinliğe uzanan yolda can yoldaşıdır.</a:t>
            </a:r>
            <a:endParaRPr lang="tr-TR" dirty="0" smtClean="0"/>
          </a:p>
          <a:p>
            <a:pPr eaLnBrk="1" hangingPunct="1"/>
            <a:endParaRPr lang="tr-TR" dirty="0" smtClean="0"/>
          </a:p>
        </p:txBody>
      </p:sp>
      <p:grpSp>
        <p:nvGrpSpPr>
          <p:cNvPr id="2" name="Group 5"/>
          <p:cNvGrpSpPr>
            <a:grpSpLocks/>
          </p:cNvGrpSpPr>
          <p:nvPr/>
        </p:nvGrpSpPr>
        <p:grpSpPr bwMode="auto">
          <a:xfrm>
            <a:off x="1042988" y="1628775"/>
            <a:ext cx="4724400" cy="685800"/>
            <a:chOff x="1296" y="1824"/>
            <a:chExt cx="2976" cy="432"/>
          </a:xfrm>
        </p:grpSpPr>
        <p:sp>
          <p:nvSpPr>
            <p:cNvPr id="67590" name="AutoShape 6"/>
            <p:cNvSpPr>
              <a:spLocks noChangeArrowheads="1"/>
            </p:cNvSpPr>
            <p:nvPr/>
          </p:nvSpPr>
          <p:spPr bwMode="gray">
            <a:xfrm>
              <a:off x="1536" y="1899"/>
              <a:ext cx="2736" cy="288"/>
            </a:xfrm>
            <a:prstGeom prst="roundRect">
              <a:avLst>
                <a:gd name="adj" fmla="val 16667"/>
              </a:avLst>
            </a:prstGeom>
            <a:solidFill>
              <a:schemeClr val="folHlink"/>
            </a:solidFill>
            <a:ln w="12700" algn="ctr">
              <a:solidFill>
                <a:schemeClr val="bg1"/>
              </a:solidFill>
              <a:round/>
              <a:headEnd/>
              <a:tailEnd/>
            </a:ln>
            <a:effectLst>
              <a:outerShdw dist="99190" dir="2388334" algn="ctr" rotWithShape="0">
                <a:srgbClr val="333333">
                  <a:alpha val="50000"/>
                </a:srgbClr>
              </a:outerShdw>
            </a:effectLst>
          </p:spPr>
          <p:txBody>
            <a:bodyPr wrap="none" anchor="ctr"/>
            <a:lstStyle/>
            <a:p>
              <a:pPr>
                <a:defRPr/>
              </a:pPr>
              <a:endParaRPr lang="tr-TR"/>
            </a:p>
          </p:txBody>
        </p:sp>
        <p:sp>
          <p:nvSpPr>
            <p:cNvPr id="67591" name="AutoShape 7"/>
            <p:cNvSpPr>
              <a:spLocks noChangeArrowheads="1"/>
            </p:cNvSpPr>
            <p:nvPr/>
          </p:nvSpPr>
          <p:spPr bwMode="gray">
            <a:xfrm>
              <a:off x="1296" y="1824"/>
              <a:ext cx="432" cy="432"/>
            </a:xfrm>
            <a:prstGeom prst="diamond">
              <a:avLst/>
            </a:prstGeom>
            <a:solidFill>
              <a:schemeClr val="folHlink"/>
            </a:solidFill>
            <a:ln w="25400" algn="ctr">
              <a:solidFill>
                <a:schemeClr val="bg1"/>
              </a:solidFill>
              <a:miter lim="800000"/>
              <a:headEnd/>
              <a:tailEnd/>
            </a:ln>
            <a:effectLst>
              <a:outerShdw dist="63500" dir="2212194" algn="ctr" rotWithShape="0">
                <a:srgbClr val="333333">
                  <a:alpha val="50000"/>
                </a:srgbClr>
              </a:outerShdw>
            </a:effectLst>
          </p:spPr>
          <p:txBody>
            <a:bodyPr wrap="none" anchor="ctr"/>
            <a:lstStyle/>
            <a:p>
              <a:pPr>
                <a:defRPr/>
              </a:pPr>
              <a:endParaRPr lang="tr-TR"/>
            </a:p>
          </p:txBody>
        </p:sp>
        <p:sp>
          <p:nvSpPr>
            <p:cNvPr id="67592" name="Text Box 8"/>
            <p:cNvSpPr txBox="1">
              <a:spLocks noChangeArrowheads="1"/>
            </p:cNvSpPr>
            <p:nvPr/>
          </p:nvSpPr>
          <p:spPr bwMode="gray">
            <a:xfrm>
              <a:off x="1680" y="1934"/>
              <a:ext cx="2160" cy="288"/>
            </a:xfrm>
            <a:prstGeom prst="rect">
              <a:avLst/>
            </a:prstGeom>
            <a:noFill/>
            <a:ln w="9525" algn="ctr">
              <a:noFill/>
              <a:miter lim="800000"/>
              <a:headEnd/>
              <a:tailEnd/>
            </a:ln>
            <a:effectLst/>
          </p:spPr>
          <p:txBody>
            <a:bodyPr>
              <a:spAutoFit/>
            </a:bodyPr>
            <a:lstStyle/>
            <a:p>
              <a:pPr>
                <a:defRPr/>
              </a:pPr>
              <a:r>
                <a:rPr lang="tr-TR" sz="2400" b="1">
                  <a:solidFill>
                    <a:schemeClr val="bg1"/>
                  </a:solidFill>
                  <a:effectLst>
                    <a:outerShdw blurRad="38100" dist="38100" dir="2700000" algn="tl">
                      <a:srgbClr val="000000"/>
                    </a:outerShdw>
                  </a:effectLst>
                </a:rPr>
                <a:t>ARKADAŞLIK</a:t>
              </a:r>
              <a:endParaRPr lang="en-US" sz="2400" b="1">
                <a:solidFill>
                  <a:schemeClr val="bg1"/>
                </a:solidFill>
                <a:effectLst>
                  <a:outerShdw blurRad="38100" dist="38100" dir="2700000" algn="tl">
                    <a:srgbClr val="000000"/>
                  </a:outerShdw>
                </a:effectLst>
              </a:endParaRPr>
            </a:p>
          </p:txBody>
        </p:sp>
        <p:sp>
          <p:nvSpPr>
            <p:cNvPr id="41993" name="Text Box 9"/>
            <p:cNvSpPr txBox="1">
              <a:spLocks noChangeArrowheads="1"/>
            </p:cNvSpPr>
            <p:nvPr/>
          </p:nvSpPr>
          <p:spPr bwMode="gray">
            <a:xfrm>
              <a:off x="1446" y="1886"/>
              <a:ext cx="116" cy="288"/>
            </a:xfrm>
            <a:prstGeom prst="rect">
              <a:avLst/>
            </a:prstGeom>
            <a:noFill/>
            <a:ln w="9525" algn="ctr">
              <a:noFill/>
              <a:miter lim="800000"/>
              <a:headEnd/>
              <a:tailEnd/>
            </a:ln>
          </p:spPr>
          <p:txBody>
            <a:bodyPr wrap="none">
              <a:spAutoFit/>
            </a:bodyPr>
            <a:lstStyle/>
            <a:p>
              <a:endParaRPr lang="en-US" sz="2400">
                <a:solidFill>
                  <a:schemeClr val="bg1"/>
                </a:solidFill>
                <a:effectLst/>
              </a:endParaRPr>
            </a:p>
          </p:txBody>
        </p:sp>
      </p:grpSp>
      <p:pic>
        <p:nvPicPr>
          <p:cNvPr id="41989" name="Picture 11" descr="angry-teen"/>
          <p:cNvPicPr>
            <a:picLocks noChangeAspect="1" noChangeArrowheads="1"/>
          </p:cNvPicPr>
          <p:nvPr/>
        </p:nvPicPr>
        <p:blipFill>
          <a:blip r:embed="rId3" cstate="print">
            <a:lum bright="-12000" contrast="18000"/>
          </a:blip>
          <a:srcRect/>
          <a:stretch>
            <a:fillRect/>
          </a:stretch>
        </p:blipFill>
        <p:spPr bwMode="auto">
          <a:xfrm>
            <a:off x="5940425" y="908050"/>
            <a:ext cx="3024188" cy="1512888"/>
          </a:xfrm>
          <a:prstGeom prst="rect">
            <a:avLst/>
          </a:prstGeom>
          <a:noFill/>
          <a:ln w="9525">
            <a:solidFill>
              <a:srgbClr val="000000"/>
            </a:solidFill>
            <a:miter lim="800000"/>
            <a:headEnd/>
            <a:tailEnd/>
          </a:ln>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1" name="Rectangle 4"/>
          <p:cNvSpPr>
            <a:spLocks noGrp="1" noChangeArrowheads="1"/>
          </p:cNvSpPr>
          <p:nvPr>
            <p:ph type="title"/>
          </p:nvPr>
        </p:nvSpPr>
        <p:spPr>
          <a:noFill/>
        </p:spPr>
        <p:txBody>
          <a:bodyPr>
            <a:normAutofit fontScale="90000"/>
          </a:bodyPr>
          <a:lstStyle/>
          <a:p>
            <a:pPr eaLnBrk="1" hangingPunct="1"/>
            <a:r>
              <a:rPr lang="tr-TR" sz="4000" u="sng" smtClean="0"/>
              <a:t>ERGENLİK DÖNEMİNDE ÇEVRE FAKTÖRÜ</a:t>
            </a:r>
          </a:p>
        </p:txBody>
      </p:sp>
      <p:sp>
        <p:nvSpPr>
          <p:cNvPr id="43010" name="Rectangle 3"/>
          <p:cNvSpPr>
            <a:spLocks noGrp="1" noChangeArrowheads="1"/>
          </p:cNvSpPr>
          <p:nvPr>
            <p:ph idx="1"/>
          </p:nvPr>
        </p:nvSpPr>
        <p:spPr>
          <a:xfrm>
            <a:off x="395288" y="2852738"/>
            <a:ext cx="8569325" cy="5102225"/>
          </a:xfrm>
        </p:spPr>
        <p:txBody>
          <a:bodyPr/>
          <a:lstStyle/>
          <a:p>
            <a:pPr algn="ctr" eaLnBrk="1" hangingPunct="1">
              <a:buFontTx/>
              <a:buNone/>
            </a:pPr>
            <a:r>
              <a:rPr lang="tr-TR" sz="2800" smtClean="0"/>
              <a:t>Ergenlere çocuk muamelesi yapmamak gerekir. Zira ergenler, ana babaları tarafından çocuk yerine konmaktan, baskıcı ve katı tutumlarından, anlayışsızlıktan ve hoşgörüsüzlükten, güvensizlikten, çok karışılmaktan ve çok sıkılmaktan yakınırlar. </a:t>
            </a:r>
          </a:p>
          <a:p>
            <a:pPr algn="ctr" eaLnBrk="1" hangingPunct="1">
              <a:buFontTx/>
              <a:buNone/>
            </a:pPr>
            <a:r>
              <a:rPr lang="tr-TR" sz="2800" smtClean="0"/>
              <a:t>Eş dost yanında saygılı, uslu, akıllı davranırken, anne babasına karşı ters ve aksi davranabilirler.</a:t>
            </a:r>
          </a:p>
          <a:p>
            <a:pPr algn="ctr" eaLnBrk="1" hangingPunct="1"/>
            <a:endParaRPr lang="tr-TR" smtClean="0"/>
          </a:p>
        </p:txBody>
      </p:sp>
      <p:grpSp>
        <p:nvGrpSpPr>
          <p:cNvPr id="2" name="Group 5"/>
          <p:cNvGrpSpPr>
            <a:grpSpLocks/>
          </p:cNvGrpSpPr>
          <p:nvPr/>
        </p:nvGrpSpPr>
        <p:grpSpPr bwMode="auto">
          <a:xfrm>
            <a:off x="684213" y="1700213"/>
            <a:ext cx="4724400" cy="685800"/>
            <a:chOff x="1296" y="1824"/>
            <a:chExt cx="2976" cy="432"/>
          </a:xfrm>
        </p:grpSpPr>
        <p:sp>
          <p:nvSpPr>
            <p:cNvPr id="68614" name="AutoShape 6"/>
            <p:cNvSpPr>
              <a:spLocks noChangeArrowheads="1"/>
            </p:cNvSpPr>
            <p:nvPr/>
          </p:nvSpPr>
          <p:spPr bwMode="gray">
            <a:xfrm>
              <a:off x="1536" y="1899"/>
              <a:ext cx="2736" cy="288"/>
            </a:xfrm>
            <a:prstGeom prst="roundRect">
              <a:avLst>
                <a:gd name="adj" fmla="val 16667"/>
              </a:avLst>
            </a:prstGeom>
            <a:solidFill>
              <a:schemeClr val="folHlink"/>
            </a:solidFill>
            <a:ln w="12700" algn="ctr">
              <a:solidFill>
                <a:schemeClr val="bg1"/>
              </a:solidFill>
              <a:round/>
              <a:headEnd/>
              <a:tailEnd/>
            </a:ln>
            <a:effectLst>
              <a:outerShdw dist="99190" dir="2388334" algn="ctr" rotWithShape="0">
                <a:srgbClr val="333333">
                  <a:alpha val="50000"/>
                </a:srgbClr>
              </a:outerShdw>
            </a:effectLst>
          </p:spPr>
          <p:txBody>
            <a:bodyPr wrap="none" anchor="ctr"/>
            <a:lstStyle/>
            <a:p>
              <a:pPr>
                <a:defRPr/>
              </a:pPr>
              <a:endParaRPr lang="tr-TR"/>
            </a:p>
          </p:txBody>
        </p:sp>
        <p:sp>
          <p:nvSpPr>
            <p:cNvPr id="68615" name="AutoShape 7"/>
            <p:cNvSpPr>
              <a:spLocks noChangeArrowheads="1"/>
            </p:cNvSpPr>
            <p:nvPr/>
          </p:nvSpPr>
          <p:spPr bwMode="gray">
            <a:xfrm>
              <a:off x="1296" y="1824"/>
              <a:ext cx="432" cy="432"/>
            </a:xfrm>
            <a:prstGeom prst="diamond">
              <a:avLst/>
            </a:prstGeom>
            <a:solidFill>
              <a:schemeClr val="folHlink"/>
            </a:solidFill>
            <a:ln w="25400" algn="ctr">
              <a:solidFill>
                <a:schemeClr val="bg1"/>
              </a:solidFill>
              <a:miter lim="800000"/>
              <a:headEnd/>
              <a:tailEnd/>
            </a:ln>
            <a:effectLst>
              <a:outerShdw dist="63500" dir="2212194" algn="ctr" rotWithShape="0">
                <a:srgbClr val="333333">
                  <a:alpha val="50000"/>
                </a:srgbClr>
              </a:outerShdw>
            </a:effectLst>
          </p:spPr>
          <p:txBody>
            <a:bodyPr wrap="none" anchor="ctr"/>
            <a:lstStyle/>
            <a:p>
              <a:pPr>
                <a:defRPr/>
              </a:pPr>
              <a:endParaRPr lang="tr-TR"/>
            </a:p>
          </p:txBody>
        </p:sp>
        <p:sp>
          <p:nvSpPr>
            <p:cNvPr id="68616" name="Text Box 8"/>
            <p:cNvSpPr txBox="1">
              <a:spLocks noChangeArrowheads="1"/>
            </p:cNvSpPr>
            <p:nvPr/>
          </p:nvSpPr>
          <p:spPr bwMode="gray">
            <a:xfrm>
              <a:off x="1680" y="1934"/>
              <a:ext cx="2160" cy="288"/>
            </a:xfrm>
            <a:prstGeom prst="rect">
              <a:avLst/>
            </a:prstGeom>
            <a:noFill/>
            <a:ln w="9525" algn="ctr">
              <a:noFill/>
              <a:miter lim="800000"/>
              <a:headEnd/>
              <a:tailEnd/>
            </a:ln>
            <a:effectLst/>
          </p:spPr>
          <p:txBody>
            <a:bodyPr>
              <a:spAutoFit/>
            </a:bodyPr>
            <a:lstStyle/>
            <a:p>
              <a:pPr>
                <a:defRPr/>
              </a:pPr>
              <a:r>
                <a:rPr lang="tr-TR" sz="2400" b="1">
                  <a:solidFill>
                    <a:schemeClr val="bg1"/>
                  </a:solidFill>
                  <a:effectLst>
                    <a:outerShdw blurRad="38100" dist="38100" dir="2700000" algn="tl">
                      <a:srgbClr val="000000"/>
                    </a:outerShdw>
                  </a:effectLst>
                </a:rPr>
                <a:t>ANNE-BABA</a:t>
              </a:r>
              <a:endParaRPr lang="en-US" sz="2400" b="1">
                <a:solidFill>
                  <a:schemeClr val="bg1"/>
                </a:solidFill>
                <a:effectLst>
                  <a:outerShdw blurRad="38100" dist="38100" dir="2700000" algn="tl">
                    <a:srgbClr val="000000"/>
                  </a:outerShdw>
                </a:effectLst>
              </a:endParaRPr>
            </a:p>
          </p:txBody>
        </p:sp>
        <p:sp>
          <p:nvSpPr>
            <p:cNvPr id="43017" name="Text Box 9"/>
            <p:cNvSpPr txBox="1">
              <a:spLocks noChangeArrowheads="1"/>
            </p:cNvSpPr>
            <p:nvPr/>
          </p:nvSpPr>
          <p:spPr bwMode="gray">
            <a:xfrm>
              <a:off x="1446" y="1886"/>
              <a:ext cx="116" cy="288"/>
            </a:xfrm>
            <a:prstGeom prst="rect">
              <a:avLst/>
            </a:prstGeom>
            <a:noFill/>
            <a:ln w="9525" algn="ctr">
              <a:noFill/>
              <a:miter lim="800000"/>
              <a:headEnd/>
              <a:tailEnd/>
            </a:ln>
          </p:spPr>
          <p:txBody>
            <a:bodyPr wrap="none">
              <a:spAutoFit/>
            </a:bodyPr>
            <a:lstStyle/>
            <a:p>
              <a:endParaRPr lang="en-US" sz="2400">
                <a:solidFill>
                  <a:schemeClr val="bg1"/>
                </a:solidFill>
                <a:effectLst/>
              </a:endParaRPr>
            </a:p>
          </p:txBody>
        </p:sp>
      </p:grpSp>
      <p:pic>
        <p:nvPicPr>
          <p:cNvPr id="43013" name="Picture 13" descr="gene-simmons-family-jewels2"/>
          <p:cNvPicPr>
            <a:picLocks noChangeAspect="1" noChangeArrowheads="1"/>
          </p:cNvPicPr>
          <p:nvPr/>
        </p:nvPicPr>
        <p:blipFill>
          <a:blip r:embed="rId3" cstate="print"/>
          <a:srcRect/>
          <a:stretch>
            <a:fillRect/>
          </a:stretch>
        </p:blipFill>
        <p:spPr bwMode="auto">
          <a:xfrm>
            <a:off x="5867400" y="981075"/>
            <a:ext cx="3097213" cy="1584325"/>
          </a:xfrm>
          <a:prstGeom prst="rect">
            <a:avLst/>
          </a:prstGeom>
          <a:noFill/>
          <a:ln w="9525">
            <a:solidFill>
              <a:srgbClr val="000000"/>
            </a:solidFill>
            <a:miter lim="800000"/>
            <a:headEnd/>
            <a:tailEnd/>
          </a:ln>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5" name="Rectangle 4"/>
          <p:cNvSpPr>
            <a:spLocks noGrp="1" noChangeArrowheads="1"/>
          </p:cNvSpPr>
          <p:nvPr>
            <p:ph type="title"/>
          </p:nvPr>
        </p:nvSpPr>
        <p:spPr>
          <a:noFill/>
        </p:spPr>
        <p:txBody>
          <a:bodyPr>
            <a:normAutofit fontScale="90000"/>
          </a:bodyPr>
          <a:lstStyle/>
          <a:p>
            <a:pPr eaLnBrk="1" hangingPunct="1"/>
            <a:r>
              <a:rPr lang="tr-TR" sz="4000" u="sng" smtClean="0"/>
              <a:t>ERGENLİK DÖNEMİNDE ÇEVRE FAKTÖRÜ</a:t>
            </a:r>
          </a:p>
        </p:txBody>
      </p:sp>
      <p:sp>
        <p:nvSpPr>
          <p:cNvPr id="44034" name="Rectangle 3"/>
          <p:cNvSpPr>
            <a:spLocks noGrp="1" noChangeArrowheads="1"/>
          </p:cNvSpPr>
          <p:nvPr>
            <p:ph idx="1"/>
          </p:nvPr>
        </p:nvSpPr>
        <p:spPr>
          <a:xfrm>
            <a:off x="395288" y="2492375"/>
            <a:ext cx="8229600" cy="4525963"/>
          </a:xfrm>
        </p:spPr>
        <p:txBody>
          <a:bodyPr/>
          <a:lstStyle/>
          <a:p>
            <a:pPr algn="ctr" eaLnBrk="1" hangingPunct="1">
              <a:lnSpc>
                <a:spcPct val="80000"/>
              </a:lnSpc>
              <a:buFontTx/>
              <a:buNone/>
            </a:pPr>
            <a:r>
              <a:rPr lang="tr-TR" sz="2800" smtClean="0"/>
              <a:t>Ergenlik dönemi sorunlarının temelinde olumsuz aile ilişkileri gelmektedir.</a:t>
            </a:r>
          </a:p>
          <a:p>
            <a:pPr algn="ctr" eaLnBrk="1" hangingPunct="1">
              <a:lnSpc>
                <a:spcPct val="80000"/>
              </a:lnSpc>
              <a:buFontTx/>
              <a:buNone/>
            </a:pPr>
            <a:r>
              <a:rPr lang="tr-TR" sz="2800" smtClean="0"/>
              <a:t>İlk yaşlarında uzun bir babasızlık dönemi yaşamış olan kişinin benliğini ve cinsel kimliğini kazanması güç olabilir. </a:t>
            </a:r>
          </a:p>
          <a:p>
            <a:pPr algn="ctr" eaLnBrk="1" hangingPunct="1">
              <a:lnSpc>
                <a:spcPct val="80000"/>
              </a:lnSpc>
              <a:buFontTx/>
              <a:buNone/>
            </a:pPr>
            <a:r>
              <a:rPr lang="tr-TR" sz="2800" smtClean="0"/>
              <a:t>Babasız bir çocukluk dönemi, eşcinselliğe neden olabileceği gibi, suç işleme oranlarının artmasına da neden olabilir.</a:t>
            </a:r>
          </a:p>
          <a:p>
            <a:pPr algn="ctr" eaLnBrk="1" hangingPunct="1">
              <a:lnSpc>
                <a:spcPct val="80000"/>
              </a:lnSpc>
              <a:buFontTx/>
              <a:buNone/>
            </a:pPr>
            <a:r>
              <a:rPr lang="tr-TR" sz="2800" smtClean="0"/>
              <a:t>Baba modeli açısından erkek çocuklar,  kız çocuklardan daha çok olumsuz yönde etkilenirler. </a:t>
            </a:r>
          </a:p>
          <a:p>
            <a:pPr algn="ctr" eaLnBrk="1" hangingPunct="1">
              <a:lnSpc>
                <a:spcPct val="80000"/>
              </a:lnSpc>
              <a:buFontTx/>
              <a:buNone/>
            </a:pPr>
            <a:r>
              <a:rPr lang="tr-TR" sz="2800" smtClean="0"/>
              <a:t>Burada önemli olan ergenin aile yapısının niteliğidir.</a:t>
            </a:r>
          </a:p>
        </p:txBody>
      </p:sp>
      <p:grpSp>
        <p:nvGrpSpPr>
          <p:cNvPr id="2" name="Group 6"/>
          <p:cNvGrpSpPr>
            <a:grpSpLocks/>
          </p:cNvGrpSpPr>
          <p:nvPr/>
        </p:nvGrpSpPr>
        <p:grpSpPr bwMode="auto">
          <a:xfrm>
            <a:off x="900113" y="1557338"/>
            <a:ext cx="4724400" cy="685800"/>
            <a:chOff x="1296" y="1824"/>
            <a:chExt cx="2976" cy="432"/>
          </a:xfrm>
        </p:grpSpPr>
        <p:sp>
          <p:nvSpPr>
            <p:cNvPr id="70663" name="AutoShape 7"/>
            <p:cNvSpPr>
              <a:spLocks noChangeArrowheads="1"/>
            </p:cNvSpPr>
            <p:nvPr/>
          </p:nvSpPr>
          <p:spPr bwMode="gray">
            <a:xfrm>
              <a:off x="1536" y="1899"/>
              <a:ext cx="2736" cy="288"/>
            </a:xfrm>
            <a:prstGeom prst="roundRect">
              <a:avLst>
                <a:gd name="adj" fmla="val 16667"/>
              </a:avLst>
            </a:prstGeom>
            <a:solidFill>
              <a:schemeClr val="folHlink"/>
            </a:solidFill>
            <a:ln w="12700" algn="ctr">
              <a:solidFill>
                <a:schemeClr val="bg1"/>
              </a:solidFill>
              <a:round/>
              <a:headEnd/>
              <a:tailEnd/>
            </a:ln>
            <a:effectLst>
              <a:outerShdw dist="99190" dir="2388334" algn="ctr" rotWithShape="0">
                <a:srgbClr val="333333">
                  <a:alpha val="50000"/>
                </a:srgbClr>
              </a:outerShdw>
            </a:effectLst>
          </p:spPr>
          <p:txBody>
            <a:bodyPr wrap="none" anchor="ctr"/>
            <a:lstStyle/>
            <a:p>
              <a:pPr>
                <a:defRPr/>
              </a:pPr>
              <a:endParaRPr lang="tr-TR"/>
            </a:p>
          </p:txBody>
        </p:sp>
        <p:sp>
          <p:nvSpPr>
            <p:cNvPr id="70664" name="AutoShape 8"/>
            <p:cNvSpPr>
              <a:spLocks noChangeArrowheads="1"/>
            </p:cNvSpPr>
            <p:nvPr/>
          </p:nvSpPr>
          <p:spPr bwMode="gray">
            <a:xfrm>
              <a:off x="1296" y="1824"/>
              <a:ext cx="432" cy="432"/>
            </a:xfrm>
            <a:prstGeom prst="diamond">
              <a:avLst/>
            </a:prstGeom>
            <a:solidFill>
              <a:schemeClr val="folHlink"/>
            </a:solidFill>
            <a:ln w="25400" algn="ctr">
              <a:solidFill>
                <a:schemeClr val="bg1"/>
              </a:solidFill>
              <a:miter lim="800000"/>
              <a:headEnd/>
              <a:tailEnd/>
            </a:ln>
            <a:effectLst>
              <a:outerShdw dist="63500" dir="2212194" algn="ctr" rotWithShape="0">
                <a:srgbClr val="333333">
                  <a:alpha val="50000"/>
                </a:srgbClr>
              </a:outerShdw>
            </a:effectLst>
          </p:spPr>
          <p:txBody>
            <a:bodyPr wrap="none" anchor="ctr"/>
            <a:lstStyle/>
            <a:p>
              <a:pPr>
                <a:defRPr/>
              </a:pPr>
              <a:endParaRPr lang="tr-TR"/>
            </a:p>
          </p:txBody>
        </p:sp>
        <p:sp>
          <p:nvSpPr>
            <p:cNvPr id="70665" name="Text Box 9"/>
            <p:cNvSpPr txBox="1">
              <a:spLocks noChangeArrowheads="1"/>
            </p:cNvSpPr>
            <p:nvPr/>
          </p:nvSpPr>
          <p:spPr bwMode="gray">
            <a:xfrm>
              <a:off x="1680" y="1934"/>
              <a:ext cx="2160" cy="288"/>
            </a:xfrm>
            <a:prstGeom prst="rect">
              <a:avLst/>
            </a:prstGeom>
            <a:noFill/>
            <a:ln w="9525" algn="ctr">
              <a:noFill/>
              <a:miter lim="800000"/>
              <a:headEnd/>
              <a:tailEnd/>
            </a:ln>
            <a:effectLst/>
          </p:spPr>
          <p:txBody>
            <a:bodyPr>
              <a:spAutoFit/>
            </a:bodyPr>
            <a:lstStyle/>
            <a:p>
              <a:pPr>
                <a:defRPr/>
              </a:pPr>
              <a:r>
                <a:rPr lang="tr-TR" sz="2400" b="1">
                  <a:solidFill>
                    <a:schemeClr val="bg1"/>
                  </a:solidFill>
                  <a:effectLst>
                    <a:outerShdw blurRad="38100" dist="38100" dir="2700000" algn="tl">
                      <a:srgbClr val="000000"/>
                    </a:outerShdw>
                  </a:effectLst>
                </a:rPr>
                <a:t>ANNE-BABA</a:t>
              </a:r>
              <a:endParaRPr lang="en-US" sz="2400" b="1">
                <a:solidFill>
                  <a:schemeClr val="bg1"/>
                </a:solidFill>
                <a:effectLst>
                  <a:outerShdw blurRad="38100" dist="38100" dir="2700000" algn="tl">
                    <a:srgbClr val="000000"/>
                  </a:outerShdw>
                </a:effectLst>
              </a:endParaRPr>
            </a:p>
          </p:txBody>
        </p:sp>
        <p:sp>
          <p:nvSpPr>
            <p:cNvPr id="44041" name="Text Box 10"/>
            <p:cNvSpPr txBox="1">
              <a:spLocks noChangeArrowheads="1"/>
            </p:cNvSpPr>
            <p:nvPr/>
          </p:nvSpPr>
          <p:spPr bwMode="gray">
            <a:xfrm>
              <a:off x="1446" y="1886"/>
              <a:ext cx="116" cy="288"/>
            </a:xfrm>
            <a:prstGeom prst="rect">
              <a:avLst/>
            </a:prstGeom>
            <a:noFill/>
            <a:ln w="9525" algn="ctr">
              <a:noFill/>
              <a:miter lim="800000"/>
              <a:headEnd/>
              <a:tailEnd/>
            </a:ln>
          </p:spPr>
          <p:txBody>
            <a:bodyPr wrap="none">
              <a:spAutoFit/>
            </a:bodyPr>
            <a:lstStyle/>
            <a:p>
              <a:endParaRPr lang="en-US" sz="2400">
                <a:solidFill>
                  <a:schemeClr val="bg1"/>
                </a:solidFill>
                <a:effectLst/>
              </a:endParaRPr>
            </a:p>
          </p:txBody>
        </p:sp>
      </p:grpSp>
      <p:pic>
        <p:nvPicPr>
          <p:cNvPr id="44037" name="Picture 11"/>
          <p:cNvPicPr>
            <a:picLocks noChangeAspect="1" noChangeArrowheads="1"/>
          </p:cNvPicPr>
          <p:nvPr/>
        </p:nvPicPr>
        <p:blipFill>
          <a:blip r:embed="rId3" cstate="print">
            <a:lum bright="-24000" contrast="30000"/>
          </a:blip>
          <a:srcRect/>
          <a:stretch>
            <a:fillRect/>
          </a:stretch>
        </p:blipFill>
        <p:spPr bwMode="auto">
          <a:xfrm>
            <a:off x="6156325" y="908050"/>
            <a:ext cx="2447925" cy="1584325"/>
          </a:xfrm>
          <a:prstGeom prst="rect">
            <a:avLst/>
          </a:prstGeom>
          <a:noFill/>
          <a:ln w="9525">
            <a:solidFill>
              <a:srgbClr val="000000"/>
            </a:solidFill>
            <a:miter lim="800000"/>
            <a:headEnd/>
            <a:tailEnd/>
          </a:ln>
        </p:spPr>
      </p:pic>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9" name="Rectangle 4"/>
          <p:cNvSpPr>
            <a:spLocks noGrp="1" noChangeArrowheads="1"/>
          </p:cNvSpPr>
          <p:nvPr>
            <p:ph type="title"/>
          </p:nvPr>
        </p:nvSpPr>
        <p:spPr>
          <a:noFill/>
        </p:spPr>
        <p:txBody>
          <a:bodyPr>
            <a:normAutofit fontScale="90000"/>
          </a:bodyPr>
          <a:lstStyle/>
          <a:p>
            <a:pPr eaLnBrk="1" hangingPunct="1"/>
            <a:r>
              <a:rPr lang="tr-TR" sz="4000" u="sng" smtClean="0"/>
              <a:t>ERGENLİK DÖNEMİNDE ÇEVRE FAKTÖRÜ</a:t>
            </a:r>
          </a:p>
        </p:txBody>
      </p:sp>
      <p:sp>
        <p:nvSpPr>
          <p:cNvPr id="45058" name="Rectangle 3"/>
          <p:cNvSpPr>
            <a:spLocks noGrp="1" noChangeArrowheads="1"/>
          </p:cNvSpPr>
          <p:nvPr>
            <p:ph idx="1"/>
          </p:nvPr>
        </p:nvSpPr>
        <p:spPr>
          <a:xfrm>
            <a:off x="468313" y="2708275"/>
            <a:ext cx="8229600" cy="4525963"/>
          </a:xfrm>
        </p:spPr>
        <p:txBody>
          <a:bodyPr/>
          <a:lstStyle/>
          <a:p>
            <a:pPr algn="ctr" eaLnBrk="1" hangingPunct="1">
              <a:lnSpc>
                <a:spcPct val="90000"/>
              </a:lnSpc>
              <a:buFontTx/>
              <a:buNone/>
            </a:pPr>
            <a:r>
              <a:rPr lang="tr-TR" sz="2800" dirty="0" smtClean="0"/>
              <a:t>Ergenler için okul, hem eğitim ve öğretim yeri,  hem de arkadaş ve öğretmenlerle yeni ve değişik ilişkiler kurulan toplumsal bir ortamdır. </a:t>
            </a:r>
          </a:p>
          <a:p>
            <a:pPr algn="ctr" eaLnBrk="1" hangingPunct="1">
              <a:lnSpc>
                <a:spcPct val="90000"/>
              </a:lnSpc>
              <a:buFontTx/>
              <a:buNone/>
            </a:pPr>
            <a:endParaRPr lang="tr-TR" sz="2800" dirty="0" smtClean="0"/>
          </a:p>
          <a:p>
            <a:pPr algn="ctr" eaLnBrk="1" hangingPunct="1">
              <a:lnSpc>
                <a:spcPct val="90000"/>
              </a:lnSpc>
              <a:buFontTx/>
              <a:buNone/>
            </a:pPr>
            <a:r>
              <a:rPr lang="tr-TR" sz="2800" dirty="0" smtClean="0"/>
              <a:t>Ergenler bu çağda ana babalarını beğenmedikleri gibi öğretmenlerini de beğenmezler. </a:t>
            </a:r>
          </a:p>
          <a:p>
            <a:pPr algn="ctr" eaLnBrk="1" hangingPunct="1">
              <a:lnSpc>
                <a:spcPct val="90000"/>
              </a:lnSpc>
              <a:buFontTx/>
              <a:buNone/>
            </a:pPr>
            <a:endParaRPr lang="tr-TR" sz="2800" dirty="0" smtClean="0"/>
          </a:p>
          <a:p>
            <a:pPr algn="ctr" eaLnBrk="1" hangingPunct="1">
              <a:lnSpc>
                <a:spcPct val="90000"/>
              </a:lnSpc>
              <a:buFontTx/>
              <a:buNone/>
            </a:pPr>
            <a:r>
              <a:rPr lang="tr-TR" sz="2800" dirty="0" smtClean="0"/>
              <a:t>Ya olduklarından daha iyi bulur, ya da olduklarından daha olumsuz olarak değerlendirirler.</a:t>
            </a:r>
          </a:p>
          <a:p>
            <a:pPr eaLnBrk="1" hangingPunct="1">
              <a:lnSpc>
                <a:spcPct val="90000"/>
              </a:lnSpc>
            </a:pPr>
            <a:endParaRPr lang="tr-TR" sz="2800" dirty="0" smtClean="0"/>
          </a:p>
        </p:txBody>
      </p:sp>
      <p:grpSp>
        <p:nvGrpSpPr>
          <p:cNvPr id="2" name="Group 5"/>
          <p:cNvGrpSpPr>
            <a:grpSpLocks/>
          </p:cNvGrpSpPr>
          <p:nvPr/>
        </p:nvGrpSpPr>
        <p:grpSpPr bwMode="auto">
          <a:xfrm>
            <a:off x="900113" y="1700213"/>
            <a:ext cx="4724400" cy="685800"/>
            <a:chOff x="1296" y="1824"/>
            <a:chExt cx="2976" cy="432"/>
          </a:xfrm>
        </p:grpSpPr>
        <p:sp>
          <p:nvSpPr>
            <p:cNvPr id="71686" name="AutoShape 6"/>
            <p:cNvSpPr>
              <a:spLocks noChangeArrowheads="1"/>
            </p:cNvSpPr>
            <p:nvPr/>
          </p:nvSpPr>
          <p:spPr bwMode="gray">
            <a:xfrm>
              <a:off x="1536" y="1899"/>
              <a:ext cx="2736" cy="288"/>
            </a:xfrm>
            <a:prstGeom prst="roundRect">
              <a:avLst>
                <a:gd name="adj" fmla="val 16667"/>
              </a:avLst>
            </a:prstGeom>
            <a:solidFill>
              <a:schemeClr val="folHlink"/>
            </a:solidFill>
            <a:ln w="12700" algn="ctr">
              <a:solidFill>
                <a:schemeClr val="bg1"/>
              </a:solidFill>
              <a:round/>
              <a:headEnd/>
              <a:tailEnd/>
            </a:ln>
            <a:effectLst>
              <a:outerShdw dist="99190" dir="2388334" algn="ctr" rotWithShape="0">
                <a:srgbClr val="333333">
                  <a:alpha val="50000"/>
                </a:srgbClr>
              </a:outerShdw>
            </a:effectLst>
          </p:spPr>
          <p:txBody>
            <a:bodyPr wrap="none" anchor="ctr"/>
            <a:lstStyle/>
            <a:p>
              <a:pPr>
                <a:defRPr/>
              </a:pPr>
              <a:endParaRPr lang="tr-TR"/>
            </a:p>
          </p:txBody>
        </p:sp>
        <p:sp>
          <p:nvSpPr>
            <p:cNvPr id="71687" name="AutoShape 7"/>
            <p:cNvSpPr>
              <a:spLocks noChangeArrowheads="1"/>
            </p:cNvSpPr>
            <p:nvPr/>
          </p:nvSpPr>
          <p:spPr bwMode="gray">
            <a:xfrm>
              <a:off x="1296" y="1824"/>
              <a:ext cx="432" cy="432"/>
            </a:xfrm>
            <a:prstGeom prst="diamond">
              <a:avLst/>
            </a:prstGeom>
            <a:solidFill>
              <a:schemeClr val="folHlink"/>
            </a:solidFill>
            <a:ln w="25400" algn="ctr">
              <a:solidFill>
                <a:schemeClr val="bg1"/>
              </a:solidFill>
              <a:miter lim="800000"/>
              <a:headEnd/>
              <a:tailEnd/>
            </a:ln>
            <a:effectLst>
              <a:outerShdw dist="63500" dir="2212194" algn="ctr" rotWithShape="0">
                <a:srgbClr val="333333">
                  <a:alpha val="50000"/>
                </a:srgbClr>
              </a:outerShdw>
            </a:effectLst>
          </p:spPr>
          <p:txBody>
            <a:bodyPr wrap="none" anchor="ctr"/>
            <a:lstStyle/>
            <a:p>
              <a:pPr>
                <a:defRPr/>
              </a:pPr>
              <a:endParaRPr lang="tr-TR"/>
            </a:p>
          </p:txBody>
        </p:sp>
        <p:sp>
          <p:nvSpPr>
            <p:cNvPr id="71688" name="Text Box 8"/>
            <p:cNvSpPr txBox="1">
              <a:spLocks noChangeArrowheads="1"/>
            </p:cNvSpPr>
            <p:nvPr/>
          </p:nvSpPr>
          <p:spPr bwMode="gray">
            <a:xfrm>
              <a:off x="1680" y="1934"/>
              <a:ext cx="2160" cy="288"/>
            </a:xfrm>
            <a:prstGeom prst="rect">
              <a:avLst/>
            </a:prstGeom>
            <a:noFill/>
            <a:ln w="9525" algn="ctr">
              <a:noFill/>
              <a:miter lim="800000"/>
              <a:headEnd/>
              <a:tailEnd/>
            </a:ln>
            <a:effectLst/>
          </p:spPr>
          <p:txBody>
            <a:bodyPr>
              <a:spAutoFit/>
            </a:bodyPr>
            <a:lstStyle/>
            <a:p>
              <a:pPr>
                <a:defRPr/>
              </a:pPr>
              <a:r>
                <a:rPr lang="tr-TR" sz="2400" b="1">
                  <a:solidFill>
                    <a:schemeClr val="bg1"/>
                  </a:solidFill>
                  <a:effectLst>
                    <a:outerShdw blurRad="38100" dist="38100" dir="2700000" algn="tl">
                      <a:srgbClr val="000000"/>
                    </a:outerShdw>
                  </a:effectLst>
                </a:rPr>
                <a:t>OKUL</a:t>
              </a:r>
              <a:endParaRPr lang="en-US" sz="2400" b="1">
                <a:solidFill>
                  <a:schemeClr val="bg1"/>
                </a:solidFill>
                <a:effectLst>
                  <a:outerShdw blurRad="38100" dist="38100" dir="2700000" algn="tl">
                    <a:srgbClr val="000000"/>
                  </a:outerShdw>
                </a:effectLst>
              </a:endParaRPr>
            </a:p>
          </p:txBody>
        </p:sp>
        <p:sp>
          <p:nvSpPr>
            <p:cNvPr id="45065" name="Text Box 9"/>
            <p:cNvSpPr txBox="1">
              <a:spLocks noChangeArrowheads="1"/>
            </p:cNvSpPr>
            <p:nvPr/>
          </p:nvSpPr>
          <p:spPr bwMode="gray">
            <a:xfrm>
              <a:off x="1446" y="1886"/>
              <a:ext cx="116" cy="288"/>
            </a:xfrm>
            <a:prstGeom prst="rect">
              <a:avLst/>
            </a:prstGeom>
            <a:noFill/>
            <a:ln w="9525" algn="ctr">
              <a:noFill/>
              <a:miter lim="800000"/>
              <a:headEnd/>
              <a:tailEnd/>
            </a:ln>
          </p:spPr>
          <p:txBody>
            <a:bodyPr wrap="none">
              <a:spAutoFit/>
            </a:bodyPr>
            <a:lstStyle/>
            <a:p>
              <a:endParaRPr lang="en-US" sz="2400">
                <a:solidFill>
                  <a:schemeClr val="bg1"/>
                </a:solidFill>
                <a:effectLst/>
              </a:endParaRPr>
            </a:p>
          </p:txBody>
        </p:sp>
      </p:grpSp>
      <p:pic>
        <p:nvPicPr>
          <p:cNvPr id="45061" name="Picture 11" descr="S%C3%9CPPER+5L%C4%B0++HAP%C4%B0SHANE+CAMINDA"/>
          <p:cNvPicPr>
            <a:picLocks noChangeAspect="1" noChangeArrowheads="1"/>
          </p:cNvPicPr>
          <p:nvPr/>
        </p:nvPicPr>
        <p:blipFill>
          <a:blip r:embed="rId3" cstate="print">
            <a:lum contrast="6000"/>
          </a:blip>
          <a:srcRect/>
          <a:stretch>
            <a:fillRect/>
          </a:stretch>
        </p:blipFill>
        <p:spPr bwMode="auto">
          <a:xfrm>
            <a:off x="6011863" y="908050"/>
            <a:ext cx="2984500" cy="1728788"/>
          </a:xfrm>
          <a:prstGeom prst="rect">
            <a:avLst/>
          </a:prstGeom>
          <a:noFill/>
          <a:ln w="9525">
            <a:solidFill>
              <a:srgbClr val="000000"/>
            </a:solidFill>
            <a:miter lim="800000"/>
            <a:headEnd/>
            <a:tailEnd/>
          </a:ln>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3" name="Rectangle 4"/>
          <p:cNvSpPr>
            <a:spLocks noGrp="1" noChangeArrowheads="1"/>
          </p:cNvSpPr>
          <p:nvPr>
            <p:ph type="title"/>
          </p:nvPr>
        </p:nvSpPr>
        <p:spPr>
          <a:noFill/>
        </p:spPr>
        <p:txBody>
          <a:bodyPr>
            <a:normAutofit fontScale="90000"/>
          </a:bodyPr>
          <a:lstStyle/>
          <a:p>
            <a:pPr eaLnBrk="1" hangingPunct="1"/>
            <a:r>
              <a:rPr lang="tr-TR" sz="4000" u="sng" smtClean="0"/>
              <a:t>ERGENLİK DÖNEMİNDE ÇEVRE FAKTÖRÜ</a:t>
            </a:r>
          </a:p>
        </p:txBody>
      </p:sp>
      <p:sp>
        <p:nvSpPr>
          <p:cNvPr id="46082" name="Rectangle 3"/>
          <p:cNvSpPr>
            <a:spLocks noGrp="1" noChangeArrowheads="1"/>
          </p:cNvSpPr>
          <p:nvPr>
            <p:ph idx="1"/>
          </p:nvPr>
        </p:nvSpPr>
        <p:spPr>
          <a:xfrm>
            <a:off x="250825" y="2332038"/>
            <a:ext cx="8229600" cy="4525962"/>
          </a:xfrm>
        </p:spPr>
        <p:txBody>
          <a:bodyPr/>
          <a:lstStyle/>
          <a:p>
            <a:pPr algn="ctr" eaLnBrk="1" hangingPunct="1">
              <a:lnSpc>
                <a:spcPct val="90000"/>
              </a:lnSpc>
              <a:buFontTx/>
              <a:buNone/>
            </a:pPr>
            <a:r>
              <a:rPr lang="tr-TR" sz="2400" dirty="0" smtClean="0"/>
              <a:t>Öğretmenlerin ergenlere yaklaşımı ılımlı olmalı, ancak belli bir kararlılık ve tutarlılık göstermelidir.</a:t>
            </a:r>
          </a:p>
          <a:p>
            <a:pPr algn="ctr" eaLnBrk="1" hangingPunct="1">
              <a:lnSpc>
                <a:spcPct val="90000"/>
              </a:lnSpc>
              <a:buFontTx/>
              <a:buNone/>
            </a:pPr>
            <a:r>
              <a:rPr lang="tr-TR" sz="2400" dirty="0" smtClean="0"/>
              <a:t>Ergenlerin ruhsal durumunu tanıyabilmeli, gençleri en olumsuz yanlarıyla değil, iyi özellikleriyle benimseyebilmeli ve onlarla birlikte olmaktan zevk almalıdır. Hoşgörülü, sempatik, neşeli ve arkadaş canlı olmalıdır.</a:t>
            </a:r>
          </a:p>
          <a:p>
            <a:pPr algn="ctr" eaLnBrk="1" hangingPunct="1">
              <a:lnSpc>
                <a:spcPct val="90000"/>
              </a:lnSpc>
              <a:buFontTx/>
              <a:buNone/>
            </a:pPr>
            <a:r>
              <a:rPr lang="tr-TR" sz="2400" dirty="0" smtClean="0"/>
              <a:t>Bilgili olmalı, öğrencilerle tek tek ilgilenmeli, öğrencilerin görüşlerini dinlemeli, disiplinde tutarlı olmalı ve öğrenciler arasında her hangi bir ayrım yapmamalıdır.</a:t>
            </a:r>
          </a:p>
          <a:p>
            <a:pPr algn="ctr" eaLnBrk="1" hangingPunct="1">
              <a:lnSpc>
                <a:spcPct val="90000"/>
              </a:lnSpc>
              <a:buFontTx/>
              <a:buNone/>
            </a:pPr>
            <a:r>
              <a:rPr lang="tr-TR" sz="2400" dirty="0" smtClean="0"/>
              <a:t>Diğer taraftan sinirli, alaycı, ters, katı tutum, haksız ceza ve azar, çok öğüt verme, korkutma gibi tutum ve davranışlara sahip olmamalıdır.</a:t>
            </a:r>
          </a:p>
        </p:txBody>
      </p:sp>
      <p:grpSp>
        <p:nvGrpSpPr>
          <p:cNvPr id="2" name="Group 5"/>
          <p:cNvGrpSpPr>
            <a:grpSpLocks/>
          </p:cNvGrpSpPr>
          <p:nvPr/>
        </p:nvGrpSpPr>
        <p:grpSpPr bwMode="auto">
          <a:xfrm>
            <a:off x="900113" y="1484313"/>
            <a:ext cx="4724400" cy="685800"/>
            <a:chOff x="1296" y="1824"/>
            <a:chExt cx="2976" cy="432"/>
          </a:xfrm>
        </p:grpSpPr>
        <p:sp>
          <p:nvSpPr>
            <p:cNvPr id="72710" name="AutoShape 6"/>
            <p:cNvSpPr>
              <a:spLocks noChangeArrowheads="1"/>
            </p:cNvSpPr>
            <p:nvPr/>
          </p:nvSpPr>
          <p:spPr bwMode="gray">
            <a:xfrm>
              <a:off x="1536" y="1899"/>
              <a:ext cx="2736" cy="288"/>
            </a:xfrm>
            <a:prstGeom prst="roundRect">
              <a:avLst>
                <a:gd name="adj" fmla="val 16667"/>
              </a:avLst>
            </a:prstGeom>
            <a:solidFill>
              <a:schemeClr val="folHlink"/>
            </a:solidFill>
            <a:ln w="12700" algn="ctr">
              <a:solidFill>
                <a:schemeClr val="bg1"/>
              </a:solidFill>
              <a:round/>
              <a:headEnd/>
              <a:tailEnd/>
            </a:ln>
            <a:effectLst>
              <a:outerShdw dist="99190" dir="2388334" algn="ctr" rotWithShape="0">
                <a:srgbClr val="333333">
                  <a:alpha val="50000"/>
                </a:srgbClr>
              </a:outerShdw>
            </a:effectLst>
          </p:spPr>
          <p:txBody>
            <a:bodyPr wrap="none" anchor="ctr"/>
            <a:lstStyle/>
            <a:p>
              <a:pPr>
                <a:defRPr/>
              </a:pPr>
              <a:endParaRPr lang="tr-TR"/>
            </a:p>
          </p:txBody>
        </p:sp>
        <p:sp>
          <p:nvSpPr>
            <p:cNvPr id="72711" name="AutoShape 7"/>
            <p:cNvSpPr>
              <a:spLocks noChangeArrowheads="1"/>
            </p:cNvSpPr>
            <p:nvPr/>
          </p:nvSpPr>
          <p:spPr bwMode="gray">
            <a:xfrm>
              <a:off x="1296" y="1824"/>
              <a:ext cx="432" cy="432"/>
            </a:xfrm>
            <a:prstGeom prst="diamond">
              <a:avLst/>
            </a:prstGeom>
            <a:solidFill>
              <a:schemeClr val="folHlink"/>
            </a:solidFill>
            <a:ln w="25400" algn="ctr">
              <a:solidFill>
                <a:schemeClr val="bg1"/>
              </a:solidFill>
              <a:miter lim="800000"/>
              <a:headEnd/>
              <a:tailEnd/>
            </a:ln>
            <a:effectLst>
              <a:outerShdw dist="63500" dir="2212194" algn="ctr" rotWithShape="0">
                <a:srgbClr val="333333">
                  <a:alpha val="50000"/>
                </a:srgbClr>
              </a:outerShdw>
            </a:effectLst>
          </p:spPr>
          <p:txBody>
            <a:bodyPr wrap="none" anchor="ctr"/>
            <a:lstStyle/>
            <a:p>
              <a:pPr>
                <a:defRPr/>
              </a:pPr>
              <a:endParaRPr lang="tr-TR"/>
            </a:p>
          </p:txBody>
        </p:sp>
        <p:sp>
          <p:nvSpPr>
            <p:cNvPr id="72712" name="Text Box 8"/>
            <p:cNvSpPr txBox="1">
              <a:spLocks noChangeArrowheads="1"/>
            </p:cNvSpPr>
            <p:nvPr/>
          </p:nvSpPr>
          <p:spPr bwMode="gray">
            <a:xfrm>
              <a:off x="1680" y="1934"/>
              <a:ext cx="2160" cy="288"/>
            </a:xfrm>
            <a:prstGeom prst="rect">
              <a:avLst/>
            </a:prstGeom>
            <a:noFill/>
            <a:ln w="9525" algn="ctr">
              <a:noFill/>
              <a:miter lim="800000"/>
              <a:headEnd/>
              <a:tailEnd/>
            </a:ln>
            <a:effectLst/>
          </p:spPr>
          <p:txBody>
            <a:bodyPr>
              <a:spAutoFit/>
            </a:bodyPr>
            <a:lstStyle/>
            <a:p>
              <a:pPr>
                <a:defRPr/>
              </a:pPr>
              <a:r>
                <a:rPr lang="tr-TR" sz="2400" b="1">
                  <a:solidFill>
                    <a:schemeClr val="bg1"/>
                  </a:solidFill>
                  <a:effectLst>
                    <a:outerShdw blurRad="38100" dist="38100" dir="2700000" algn="tl">
                      <a:srgbClr val="000000"/>
                    </a:outerShdw>
                  </a:effectLst>
                </a:rPr>
                <a:t>OKUL</a:t>
              </a:r>
              <a:endParaRPr lang="en-US" sz="2400" b="1">
                <a:solidFill>
                  <a:schemeClr val="bg1"/>
                </a:solidFill>
                <a:effectLst>
                  <a:outerShdw blurRad="38100" dist="38100" dir="2700000" algn="tl">
                    <a:srgbClr val="000000"/>
                  </a:outerShdw>
                </a:effectLst>
              </a:endParaRPr>
            </a:p>
          </p:txBody>
        </p:sp>
        <p:sp>
          <p:nvSpPr>
            <p:cNvPr id="46089" name="Text Box 9"/>
            <p:cNvSpPr txBox="1">
              <a:spLocks noChangeArrowheads="1"/>
            </p:cNvSpPr>
            <p:nvPr/>
          </p:nvSpPr>
          <p:spPr bwMode="gray">
            <a:xfrm>
              <a:off x="1446" y="1886"/>
              <a:ext cx="116" cy="288"/>
            </a:xfrm>
            <a:prstGeom prst="rect">
              <a:avLst/>
            </a:prstGeom>
            <a:noFill/>
            <a:ln w="9525" algn="ctr">
              <a:noFill/>
              <a:miter lim="800000"/>
              <a:headEnd/>
              <a:tailEnd/>
            </a:ln>
          </p:spPr>
          <p:txBody>
            <a:bodyPr wrap="none">
              <a:spAutoFit/>
            </a:bodyPr>
            <a:lstStyle/>
            <a:p>
              <a:endParaRPr lang="en-US" sz="2400">
                <a:solidFill>
                  <a:schemeClr val="bg1"/>
                </a:solidFill>
                <a:effectLst/>
              </a:endParaRPr>
            </a:p>
          </p:txBody>
        </p:sp>
      </p:grpSp>
      <p:pic>
        <p:nvPicPr>
          <p:cNvPr id="46085" name="Picture 11" descr="39b23c7b-54b2-4abc-b011-898a1b61580f_elif_big"/>
          <p:cNvPicPr>
            <a:picLocks noChangeAspect="1" noChangeArrowheads="1"/>
          </p:cNvPicPr>
          <p:nvPr/>
        </p:nvPicPr>
        <p:blipFill>
          <a:blip r:embed="rId3" cstate="print">
            <a:lum bright="-6000" contrast="12000"/>
          </a:blip>
          <a:srcRect/>
          <a:stretch>
            <a:fillRect/>
          </a:stretch>
        </p:blipFill>
        <p:spPr bwMode="auto">
          <a:xfrm>
            <a:off x="6015038" y="908050"/>
            <a:ext cx="2878137" cy="1441450"/>
          </a:xfrm>
          <a:prstGeom prst="rect">
            <a:avLst/>
          </a:prstGeom>
          <a:noFill/>
          <a:ln w="9525">
            <a:solidFill>
              <a:srgbClr val="000000"/>
            </a:solidFill>
            <a:miter lim="800000"/>
            <a:headEnd/>
            <a:tailEnd/>
          </a:ln>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7" name="Rectangle 4"/>
          <p:cNvSpPr>
            <a:spLocks noGrp="1" noChangeArrowheads="1"/>
          </p:cNvSpPr>
          <p:nvPr>
            <p:ph type="title"/>
          </p:nvPr>
        </p:nvSpPr>
        <p:spPr>
          <a:noFill/>
        </p:spPr>
        <p:txBody>
          <a:bodyPr>
            <a:normAutofit fontScale="90000"/>
          </a:bodyPr>
          <a:lstStyle/>
          <a:p>
            <a:pPr eaLnBrk="1" hangingPunct="1"/>
            <a:r>
              <a:rPr lang="tr-TR" sz="4000" u="sng" smtClean="0"/>
              <a:t>ERGENLİK DÖNEMİNDE ÇEVRE FAKTÖRÜ</a:t>
            </a:r>
          </a:p>
        </p:txBody>
      </p:sp>
      <p:sp>
        <p:nvSpPr>
          <p:cNvPr id="47106" name="Rectangle 3"/>
          <p:cNvSpPr>
            <a:spLocks noGrp="1" noChangeArrowheads="1"/>
          </p:cNvSpPr>
          <p:nvPr>
            <p:ph idx="1"/>
          </p:nvPr>
        </p:nvSpPr>
        <p:spPr>
          <a:xfrm>
            <a:off x="250825" y="2636838"/>
            <a:ext cx="8229600" cy="4525962"/>
          </a:xfrm>
        </p:spPr>
        <p:txBody>
          <a:bodyPr/>
          <a:lstStyle/>
          <a:p>
            <a:pPr algn="ctr" eaLnBrk="1" hangingPunct="1">
              <a:buFontTx/>
              <a:buNone/>
            </a:pPr>
            <a:r>
              <a:rPr lang="tr-TR" dirty="0" smtClean="0"/>
              <a:t>Genel bir kural olarak okulda disiplin sıkılaştıkça,  ergenlerin tepkisi de sertleşir. </a:t>
            </a:r>
          </a:p>
          <a:p>
            <a:pPr algn="ctr" eaLnBrk="1" hangingPunct="1">
              <a:buFontTx/>
              <a:buNone/>
            </a:pPr>
            <a:r>
              <a:rPr lang="tr-TR" dirty="0" smtClean="0"/>
              <a:t>Aşırı baskı nerede olursa olsun, öğrencide kişilik gelişmesini aksatır, işbirliği ve toplu çalışma azmini kırar, yaratıcılığı engeller. </a:t>
            </a:r>
          </a:p>
          <a:p>
            <a:pPr algn="ctr" eaLnBrk="1" hangingPunct="1">
              <a:buFontTx/>
              <a:buNone/>
            </a:pPr>
            <a:r>
              <a:rPr lang="tr-TR" dirty="0" smtClean="0"/>
              <a:t>Buna karşılık gevşek bir disiplin de kargaşa ve düzensizliğe neden olur.</a:t>
            </a:r>
          </a:p>
          <a:p>
            <a:pPr eaLnBrk="1" hangingPunct="1"/>
            <a:endParaRPr lang="tr-TR" dirty="0" smtClean="0"/>
          </a:p>
        </p:txBody>
      </p:sp>
      <p:grpSp>
        <p:nvGrpSpPr>
          <p:cNvPr id="2" name="Group 5"/>
          <p:cNvGrpSpPr>
            <a:grpSpLocks/>
          </p:cNvGrpSpPr>
          <p:nvPr/>
        </p:nvGrpSpPr>
        <p:grpSpPr bwMode="auto">
          <a:xfrm>
            <a:off x="827088" y="1628775"/>
            <a:ext cx="4724400" cy="685800"/>
            <a:chOff x="1296" y="1824"/>
            <a:chExt cx="2976" cy="432"/>
          </a:xfrm>
        </p:grpSpPr>
        <p:sp>
          <p:nvSpPr>
            <p:cNvPr id="73734" name="AutoShape 6"/>
            <p:cNvSpPr>
              <a:spLocks noChangeArrowheads="1"/>
            </p:cNvSpPr>
            <p:nvPr/>
          </p:nvSpPr>
          <p:spPr bwMode="gray">
            <a:xfrm>
              <a:off x="1536" y="1899"/>
              <a:ext cx="2736" cy="288"/>
            </a:xfrm>
            <a:prstGeom prst="roundRect">
              <a:avLst>
                <a:gd name="adj" fmla="val 16667"/>
              </a:avLst>
            </a:prstGeom>
            <a:solidFill>
              <a:schemeClr val="folHlink"/>
            </a:solidFill>
            <a:ln w="12700" algn="ctr">
              <a:solidFill>
                <a:schemeClr val="bg1"/>
              </a:solidFill>
              <a:round/>
              <a:headEnd/>
              <a:tailEnd/>
            </a:ln>
            <a:effectLst>
              <a:outerShdw dist="99190" dir="2388334" algn="ctr" rotWithShape="0">
                <a:srgbClr val="333333">
                  <a:alpha val="50000"/>
                </a:srgbClr>
              </a:outerShdw>
            </a:effectLst>
          </p:spPr>
          <p:txBody>
            <a:bodyPr wrap="none" anchor="ctr"/>
            <a:lstStyle/>
            <a:p>
              <a:pPr>
                <a:defRPr/>
              </a:pPr>
              <a:endParaRPr lang="tr-TR"/>
            </a:p>
          </p:txBody>
        </p:sp>
        <p:sp>
          <p:nvSpPr>
            <p:cNvPr id="73735" name="AutoShape 7"/>
            <p:cNvSpPr>
              <a:spLocks noChangeArrowheads="1"/>
            </p:cNvSpPr>
            <p:nvPr/>
          </p:nvSpPr>
          <p:spPr bwMode="gray">
            <a:xfrm>
              <a:off x="1296" y="1824"/>
              <a:ext cx="432" cy="432"/>
            </a:xfrm>
            <a:prstGeom prst="diamond">
              <a:avLst/>
            </a:prstGeom>
            <a:solidFill>
              <a:schemeClr val="folHlink"/>
            </a:solidFill>
            <a:ln w="25400" algn="ctr">
              <a:solidFill>
                <a:schemeClr val="bg1"/>
              </a:solidFill>
              <a:miter lim="800000"/>
              <a:headEnd/>
              <a:tailEnd/>
            </a:ln>
            <a:effectLst>
              <a:outerShdw dist="63500" dir="2212194" algn="ctr" rotWithShape="0">
                <a:srgbClr val="333333">
                  <a:alpha val="50000"/>
                </a:srgbClr>
              </a:outerShdw>
            </a:effectLst>
          </p:spPr>
          <p:txBody>
            <a:bodyPr wrap="none" anchor="ctr"/>
            <a:lstStyle/>
            <a:p>
              <a:pPr>
                <a:defRPr/>
              </a:pPr>
              <a:endParaRPr lang="tr-TR"/>
            </a:p>
          </p:txBody>
        </p:sp>
        <p:sp>
          <p:nvSpPr>
            <p:cNvPr id="73736" name="Text Box 8"/>
            <p:cNvSpPr txBox="1">
              <a:spLocks noChangeArrowheads="1"/>
            </p:cNvSpPr>
            <p:nvPr/>
          </p:nvSpPr>
          <p:spPr bwMode="gray">
            <a:xfrm>
              <a:off x="1680" y="1934"/>
              <a:ext cx="2160" cy="288"/>
            </a:xfrm>
            <a:prstGeom prst="rect">
              <a:avLst/>
            </a:prstGeom>
            <a:noFill/>
            <a:ln w="9525" algn="ctr">
              <a:noFill/>
              <a:miter lim="800000"/>
              <a:headEnd/>
              <a:tailEnd/>
            </a:ln>
            <a:effectLst/>
          </p:spPr>
          <p:txBody>
            <a:bodyPr>
              <a:spAutoFit/>
            </a:bodyPr>
            <a:lstStyle/>
            <a:p>
              <a:pPr>
                <a:defRPr/>
              </a:pPr>
              <a:r>
                <a:rPr lang="tr-TR" sz="2400" b="1">
                  <a:solidFill>
                    <a:schemeClr val="bg1"/>
                  </a:solidFill>
                  <a:effectLst>
                    <a:outerShdw blurRad="38100" dist="38100" dir="2700000" algn="tl">
                      <a:srgbClr val="000000"/>
                    </a:outerShdw>
                  </a:effectLst>
                </a:rPr>
                <a:t>OKUL</a:t>
              </a:r>
              <a:endParaRPr lang="en-US" sz="2400" b="1">
                <a:solidFill>
                  <a:schemeClr val="bg1"/>
                </a:solidFill>
                <a:effectLst>
                  <a:outerShdw blurRad="38100" dist="38100" dir="2700000" algn="tl">
                    <a:srgbClr val="000000"/>
                  </a:outerShdw>
                </a:effectLst>
              </a:endParaRPr>
            </a:p>
          </p:txBody>
        </p:sp>
        <p:sp>
          <p:nvSpPr>
            <p:cNvPr id="47113" name="Text Box 9"/>
            <p:cNvSpPr txBox="1">
              <a:spLocks noChangeArrowheads="1"/>
            </p:cNvSpPr>
            <p:nvPr/>
          </p:nvSpPr>
          <p:spPr bwMode="gray">
            <a:xfrm>
              <a:off x="1446" y="1886"/>
              <a:ext cx="116" cy="288"/>
            </a:xfrm>
            <a:prstGeom prst="rect">
              <a:avLst/>
            </a:prstGeom>
            <a:noFill/>
            <a:ln w="9525" algn="ctr">
              <a:noFill/>
              <a:miter lim="800000"/>
              <a:headEnd/>
              <a:tailEnd/>
            </a:ln>
          </p:spPr>
          <p:txBody>
            <a:bodyPr wrap="none">
              <a:spAutoFit/>
            </a:bodyPr>
            <a:lstStyle/>
            <a:p>
              <a:endParaRPr lang="en-US" sz="2400">
                <a:solidFill>
                  <a:schemeClr val="bg1"/>
                </a:solidFill>
                <a:effectLst/>
              </a:endParaRPr>
            </a:p>
          </p:txBody>
        </p:sp>
      </p:grpSp>
      <p:pic>
        <p:nvPicPr>
          <p:cNvPr id="47109" name="Picture 11" descr="0"/>
          <p:cNvPicPr>
            <a:picLocks noChangeAspect="1" noChangeArrowheads="1"/>
          </p:cNvPicPr>
          <p:nvPr/>
        </p:nvPicPr>
        <p:blipFill>
          <a:blip r:embed="rId3" cstate="print">
            <a:lum bright="-6000" contrast="18000"/>
          </a:blip>
          <a:srcRect/>
          <a:stretch>
            <a:fillRect/>
          </a:stretch>
        </p:blipFill>
        <p:spPr bwMode="auto">
          <a:xfrm>
            <a:off x="5867400" y="908050"/>
            <a:ext cx="3097213" cy="1728788"/>
          </a:xfrm>
          <a:prstGeom prst="rect">
            <a:avLst/>
          </a:prstGeom>
          <a:noFill/>
          <a:ln w="9525">
            <a:solidFill>
              <a:srgbClr val="000000"/>
            </a:solidFill>
            <a:miter lim="800000"/>
            <a:headEnd/>
            <a:tailEnd/>
          </a:ln>
        </p:spPr>
      </p:pic>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fontScale="90000"/>
          </a:bodyPr>
          <a:lstStyle/>
          <a:p>
            <a:r>
              <a:rPr lang="tr-TR" dirty="0" smtClean="0"/>
              <a:t>ERGENLERLE ETKİLİ İLETİŞİM</a:t>
            </a:r>
            <a:br>
              <a:rPr lang="tr-TR" dirty="0" smtClean="0"/>
            </a:br>
            <a:r>
              <a:rPr lang="tr-TR" dirty="0" smtClean="0"/>
              <a:t>Doğru İletişim kurun</a:t>
            </a:r>
            <a:endParaRPr lang="tr-TR" dirty="0"/>
          </a:p>
        </p:txBody>
      </p:sp>
      <p:sp>
        <p:nvSpPr>
          <p:cNvPr id="3" name="2 İçerik Yer Tutucusu"/>
          <p:cNvSpPr>
            <a:spLocks noGrp="1"/>
          </p:cNvSpPr>
          <p:nvPr>
            <p:ph idx="1"/>
          </p:nvPr>
        </p:nvSpPr>
        <p:spPr/>
        <p:txBody>
          <a:bodyPr>
            <a:normAutofit fontScale="85000" lnSpcReduction="20000"/>
          </a:bodyPr>
          <a:lstStyle/>
          <a:p>
            <a:r>
              <a:rPr lang="tr-TR" dirty="0" smtClean="0"/>
              <a:t>Doğru iletişim için:</a:t>
            </a:r>
          </a:p>
          <a:p>
            <a:r>
              <a:rPr lang="tr-TR" dirty="0" smtClean="0"/>
              <a:t>Kendimizi başkalarının yerine koyabilmek,</a:t>
            </a:r>
          </a:p>
          <a:p>
            <a:r>
              <a:rPr lang="tr-TR" dirty="0" smtClean="0"/>
              <a:t>Sebep-sonuç bağlantıları kurarak olayları anlamlandırmak,</a:t>
            </a:r>
          </a:p>
          <a:p>
            <a:r>
              <a:rPr lang="tr-TR" dirty="0" smtClean="0"/>
              <a:t>Açık açık sormak, alınmamak, samimiyet ve dürüstlük göstermek,</a:t>
            </a:r>
          </a:p>
          <a:p>
            <a:r>
              <a:rPr lang="tr-TR" dirty="0" smtClean="0"/>
              <a:t>Ben diliyle konuşmak, karşıdakini yargılamamak,</a:t>
            </a:r>
          </a:p>
          <a:p>
            <a:r>
              <a:rPr lang="tr-TR" dirty="0" smtClean="0"/>
              <a:t>Öfkeliyken, üzgünken, iletişimi dondurmak,</a:t>
            </a:r>
          </a:p>
          <a:p>
            <a:r>
              <a:rPr lang="tr-TR" dirty="0" smtClean="0"/>
              <a:t>Gurur meselesi yapmadan, küsmeden, mizahı kullanmak,</a:t>
            </a:r>
          </a:p>
          <a:p>
            <a:r>
              <a:rPr lang="tr-TR" dirty="0" smtClean="0"/>
              <a:t>Alttaki niyeti test etmek, sadakati, sevgiyi iletmek gerekir.</a:t>
            </a:r>
            <a:endParaRPr lang="tr-TR" dirty="0"/>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smtClean="0"/>
              <a:t>Ergenlerle Hatalı İletişim</a:t>
            </a:r>
            <a:endParaRPr lang="tr-TR" dirty="0"/>
          </a:p>
        </p:txBody>
      </p:sp>
      <p:sp>
        <p:nvSpPr>
          <p:cNvPr id="3" name="2 İçerik Yer Tutucusu"/>
          <p:cNvSpPr>
            <a:spLocks noGrp="1"/>
          </p:cNvSpPr>
          <p:nvPr>
            <p:ph idx="1"/>
          </p:nvPr>
        </p:nvSpPr>
        <p:spPr/>
        <p:txBody>
          <a:bodyPr>
            <a:normAutofit lnSpcReduction="10000"/>
          </a:bodyPr>
          <a:lstStyle/>
          <a:p>
            <a:r>
              <a:rPr lang="tr-TR" dirty="0" smtClean="0"/>
              <a:t>İyi dinlememe</a:t>
            </a:r>
          </a:p>
          <a:p>
            <a:r>
              <a:rPr lang="tr-TR" dirty="0" smtClean="0"/>
              <a:t>Öneri getirme, bir bilenmiş gibi davranma</a:t>
            </a:r>
          </a:p>
          <a:p>
            <a:r>
              <a:rPr lang="tr-TR" dirty="0" smtClean="0"/>
              <a:t>Yargılama</a:t>
            </a:r>
          </a:p>
          <a:p>
            <a:r>
              <a:rPr lang="tr-TR" dirty="0" smtClean="0"/>
              <a:t>Analiz etme</a:t>
            </a:r>
          </a:p>
          <a:p>
            <a:r>
              <a:rPr lang="tr-TR" dirty="0" smtClean="0"/>
              <a:t>Teselli etme</a:t>
            </a:r>
          </a:p>
          <a:p>
            <a:r>
              <a:rPr lang="tr-TR" dirty="0" smtClean="0"/>
              <a:t>Alay etme, ad takma</a:t>
            </a:r>
          </a:p>
          <a:p>
            <a:r>
              <a:rPr lang="tr-TR" dirty="0" smtClean="0"/>
              <a:t>Konu değiştirme</a:t>
            </a:r>
          </a:p>
          <a:p>
            <a:r>
              <a:rPr lang="tr-TR" dirty="0" smtClean="0"/>
              <a:t>    iletişimde görülen bazı hatalı davranışlardır.</a:t>
            </a:r>
            <a:endParaRPr lang="tr-TR" dirty="0"/>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1" name="Rectangle 4"/>
          <p:cNvSpPr>
            <a:spLocks noGrp="1" noChangeArrowheads="1"/>
          </p:cNvSpPr>
          <p:nvPr>
            <p:ph type="title"/>
          </p:nvPr>
        </p:nvSpPr>
        <p:spPr>
          <a:xfrm>
            <a:off x="468313" y="0"/>
            <a:ext cx="8229600" cy="993775"/>
          </a:xfrm>
          <a:noFill/>
        </p:spPr>
        <p:txBody>
          <a:bodyPr/>
          <a:lstStyle/>
          <a:p>
            <a:pPr eaLnBrk="1" hangingPunct="1"/>
            <a:r>
              <a:rPr lang="tr-TR" sz="4000" u="sng" smtClean="0"/>
              <a:t>ERGENLERLE ETKİLİ İLETİŞİM</a:t>
            </a:r>
          </a:p>
        </p:txBody>
      </p:sp>
      <p:sp>
        <p:nvSpPr>
          <p:cNvPr id="48130" name="Rectangle 3"/>
          <p:cNvSpPr>
            <a:spLocks noGrp="1" noChangeArrowheads="1"/>
          </p:cNvSpPr>
          <p:nvPr>
            <p:ph idx="1"/>
          </p:nvPr>
        </p:nvSpPr>
        <p:spPr>
          <a:xfrm>
            <a:off x="395288" y="908050"/>
            <a:ext cx="8280400" cy="5329238"/>
          </a:xfrm>
        </p:spPr>
        <p:txBody>
          <a:bodyPr/>
          <a:lstStyle/>
          <a:p>
            <a:pPr algn="ctr" eaLnBrk="1" hangingPunct="1">
              <a:lnSpc>
                <a:spcPct val="80000"/>
              </a:lnSpc>
              <a:buFontTx/>
              <a:buNone/>
            </a:pPr>
            <a:r>
              <a:rPr lang="tr-TR" sz="2600" dirty="0" smtClean="0"/>
              <a:t>Eleştiriler ergenin kişiliğine değil, beğenilmeyen söz ve davranışlarına yöneltilmelidir. Ergenin yanlışları karşısında alaycı, iğneleyici ve umut kırıcı söz ve davranışlardan kaçınmak gerekir. </a:t>
            </a:r>
          </a:p>
          <a:p>
            <a:pPr algn="ctr" eaLnBrk="1" hangingPunct="1">
              <a:lnSpc>
                <a:spcPct val="80000"/>
              </a:lnSpc>
              <a:buFontTx/>
              <a:buNone/>
            </a:pPr>
            <a:r>
              <a:rPr lang="tr-TR" sz="2600" dirty="0" smtClean="0"/>
              <a:t>Yetişkinler sırası geldiğinde kesin tutum almaktan çekinmemelidirler, ancak yürütemeyecekleri bir tutum veya kararı da almamalıdırlar. </a:t>
            </a:r>
          </a:p>
          <a:p>
            <a:pPr algn="ctr" eaLnBrk="1" hangingPunct="1">
              <a:lnSpc>
                <a:spcPct val="80000"/>
              </a:lnSpc>
              <a:buFontTx/>
              <a:buNone/>
            </a:pPr>
            <a:r>
              <a:rPr lang="tr-TR" sz="2600" dirty="0" smtClean="0"/>
              <a:t>Ergenlere </a:t>
            </a:r>
            <a:r>
              <a:rPr lang="tr-TR" sz="2600" b="1" dirty="0" smtClean="0"/>
              <a:t>“bezdirme </a:t>
            </a:r>
            <a:r>
              <a:rPr lang="tr-TR" sz="2600" b="1" dirty="0" err="1" smtClean="0"/>
              <a:t>yöntemi”</a:t>
            </a:r>
            <a:r>
              <a:rPr lang="tr-TR" sz="2600" dirty="0" err="1" smtClean="0"/>
              <a:t>ni</a:t>
            </a:r>
            <a:r>
              <a:rPr lang="tr-TR" sz="2600" dirty="0" smtClean="0"/>
              <a:t> kullanmaya fırsat verilmemelidir. </a:t>
            </a:r>
          </a:p>
          <a:p>
            <a:pPr algn="ctr" eaLnBrk="1" hangingPunct="1">
              <a:lnSpc>
                <a:spcPct val="80000"/>
              </a:lnSpc>
              <a:buFontTx/>
              <a:buNone/>
            </a:pPr>
            <a:r>
              <a:rPr lang="tr-TR" sz="2600" dirty="0" smtClean="0"/>
              <a:t>Ergen uzun öğütler verilmemeli, ancak konuşmak istediği zaman ona kulak verilmelidir.</a:t>
            </a:r>
          </a:p>
          <a:p>
            <a:pPr algn="ctr" eaLnBrk="1" hangingPunct="1">
              <a:lnSpc>
                <a:spcPct val="80000"/>
              </a:lnSpc>
              <a:buFontTx/>
              <a:buNone/>
            </a:pPr>
            <a:r>
              <a:rPr lang="tr-TR" sz="2600" dirty="0" smtClean="0"/>
              <a:t>Ergenlerin karşısında iyi birer öğütçü yerine iyi bir dinleyici olunmalıdır.</a:t>
            </a:r>
          </a:p>
          <a:p>
            <a:pPr eaLnBrk="1" hangingPunct="1">
              <a:lnSpc>
                <a:spcPct val="80000"/>
              </a:lnSpc>
              <a:buFontTx/>
              <a:buNone/>
            </a:pPr>
            <a:endParaRPr lang="tr-TR" sz="2600" dirty="0" smtClean="0"/>
          </a:p>
        </p:txBody>
      </p:sp>
      <p:pic>
        <p:nvPicPr>
          <p:cNvPr id="48132" name="Picture 5" descr="765399-adolescence"/>
          <p:cNvPicPr>
            <a:picLocks noChangeAspect="1" noChangeArrowheads="1"/>
          </p:cNvPicPr>
          <p:nvPr/>
        </p:nvPicPr>
        <p:blipFill>
          <a:blip r:embed="rId3" cstate="print"/>
          <a:srcRect/>
          <a:stretch>
            <a:fillRect/>
          </a:stretch>
        </p:blipFill>
        <p:spPr bwMode="auto">
          <a:xfrm>
            <a:off x="2124075" y="5445125"/>
            <a:ext cx="4968875" cy="1412875"/>
          </a:xfrm>
          <a:prstGeom prst="rect">
            <a:avLst/>
          </a:prstGeom>
          <a:noFill/>
          <a:ln w="9525">
            <a:solidFill>
              <a:srgbClr val="000000"/>
            </a:solidFill>
            <a:miter lim="800000"/>
            <a:headEnd/>
            <a:tailEnd/>
          </a:ln>
        </p:spPr>
      </p:pic>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5" name="Rectangle 4"/>
          <p:cNvSpPr>
            <a:spLocks noGrp="1" noChangeArrowheads="1"/>
          </p:cNvSpPr>
          <p:nvPr>
            <p:ph type="title"/>
          </p:nvPr>
        </p:nvSpPr>
        <p:spPr>
          <a:xfrm>
            <a:off x="395288" y="188913"/>
            <a:ext cx="8229600" cy="993775"/>
          </a:xfrm>
          <a:noFill/>
        </p:spPr>
        <p:txBody>
          <a:bodyPr/>
          <a:lstStyle/>
          <a:p>
            <a:pPr eaLnBrk="1" hangingPunct="1"/>
            <a:r>
              <a:rPr lang="tr-TR" sz="4000" u="sng" smtClean="0"/>
              <a:t>ERGENLERLE ETKİLİ İLETİŞİM</a:t>
            </a:r>
          </a:p>
        </p:txBody>
      </p:sp>
      <p:sp>
        <p:nvSpPr>
          <p:cNvPr id="49154" name="Rectangle 3"/>
          <p:cNvSpPr>
            <a:spLocks noGrp="1" noChangeArrowheads="1"/>
          </p:cNvSpPr>
          <p:nvPr>
            <p:ph idx="1"/>
          </p:nvPr>
        </p:nvSpPr>
        <p:spPr>
          <a:xfrm>
            <a:off x="250825" y="1052513"/>
            <a:ext cx="8424863" cy="3095625"/>
          </a:xfrm>
        </p:spPr>
        <p:txBody>
          <a:bodyPr>
            <a:normAutofit fontScale="70000" lnSpcReduction="20000"/>
          </a:bodyPr>
          <a:lstStyle/>
          <a:p>
            <a:pPr algn="ctr" eaLnBrk="1" hangingPunct="1">
              <a:buFontTx/>
              <a:buNone/>
            </a:pPr>
            <a:r>
              <a:rPr lang="tr-TR" sz="2800" dirty="0" smtClean="0"/>
              <a:t>Arkadaşlarıyla gezmesine ve eğlenmesine makul ölçülerde izin verilmelidir. </a:t>
            </a:r>
          </a:p>
          <a:p>
            <a:pPr algn="ctr" eaLnBrk="1" hangingPunct="1">
              <a:buFontTx/>
              <a:buNone/>
            </a:pPr>
            <a:r>
              <a:rPr lang="tr-TR" sz="2800" dirty="0" smtClean="0"/>
              <a:t>Kullanmayı bildiği oranda özgürlük tanınacağını bilmelidir. </a:t>
            </a:r>
          </a:p>
          <a:p>
            <a:pPr algn="ctr" eaLnBrk="1" hangingPunct="1">
              <a:buFontTx/>
              <a:buNone/>
            </a:pPr>
            <a:endParaRPr lang="tr-TR" sz="2800" dirty="0" smtClean="0"/>
          </a:p>
          <a:p>
            <a:pPr algn="ctr" eaLnBrk="1" hangingPunct="1">
              <a:buFontTx/>
              <a:buNone/>
            </a:pPr>
            <a:endParaRPr lang="tr-TR" sz="2800" dirty="0" smtClean="0"/>
          </a:p>
          <a:p>
            <a:pPr algn="ctr" eaLnBrk="1" hangingPunct="1">
              <a:buFontTx/>
              <a:buNone/>
            </a:pPr>
            <a:endParaRPr lang="tr-TR" sz="2800" dirty="0" smtClean="0"/>
          </a:p>
          <a:p>
            <a:pPr algn="ctr" eaLnBrk="1" hangingPunct="1">
              <a:buFontTx/>
              <a:buNone/>
            </a:pPr>
            <a:endParaRPr lang="tr-TR" sz="2800" dirty="0" smtClean="0"/>
          </a:p>
          <a:p>
            <a:pPr algn="ctr" eaLnBrk="1" hangingPunct="1">
              <a:buFontTx/>
              <a:buNone/>
            </a:pPr>
            <a:r>
              <a:rPr lang="tr-TR" sz="2800" dirty="0" smtClean="0"/>
              <a:t>Giyim kuşam, saç ve sakal gibi ayrıntılar üzerinde gençle sürtüşmeye girilmemelidir. </a:t>
            </a:r>
          </a:p>
          <a:p>
            <a:pPr algn="ctr" eaLnBrk="1" hangingPunct="1">
              <a:buFontTx/>
              <a:buNone/>
            </a:pPr>
            <a:r>
              <a:rPr lang="tr-TR" sz="2800" dirty="0" smtClean="0"/>
              <a:t>Bu tür gereksiz tartışmalara girmek, yetişkinin ergen üstündeki otoritesini tüketir.</a:t>
            </a:r>
          </a:p>
        </p:txBody>
      </p:sp>
      <p:pic>
        <p:nvPicPr>
          <p:cNvPr id="49156" name="Picture 6" descr="adolescence_big"/>
          <p:cNvPicPr>
            <a:picLocks noChangeAspect="1" noChangeArrowheads="1"/>
          </p:cNvPicPr>
          <p:nvPr/>
        </p:nvPicPr>
        <p:blipFill>
          <a:blip r:embed="rId3" cstate="print">
            <a:lum contrast="12000"/>
          </a:blip>
          <a:srcRect/>
          <a:stretch>
            <a:fillRect/>
          </a:stretch>
        </p:blipFill>
        <p:spPr bwMode="auto">
          <a:xfrm>
            <a:off x="2483768" y="4509120"/>
            <a:ext cx="4608512" cy="1944688"/>
          </a:xfrm>
          <a:prstGeom prst="rect">
            <a:avLst/>
          </a:prstGeom>
          <a:noFill/>
          <a:ln w="9525">
            <a:solidFill>
              <a:srgbClr val="000000"/>
            </a:solidFill>
            <a:miter lim="800000"/>
            <a:headEnd/>
            <a:tailEnd/>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dirty="0" smtClean="0"/>
              <a:t>İNSANIN SEKİZ ÇAĞI</a:t>
            </a:r>
            <a:endParaRPr lang="tr-TR" dirty="0"/>
          </a:p>
        </p:txBody>
      </p:sp>
      <p:graphicFrame>
        <p:nvGraphicFramePr>
          <p:cNvPr id="4" name="İçerik Yer Tutucusu 3"/>
          <p:cNvGraphicFramePr>
            <a:graphicFrameLocks noGrp="1"/>
          </p:cNvGraphicFramePr>
          <p:nvPr>
            <p:ph idx="1"/>
            <p:extLst>
              <p:ext uri="{D42A27DB-BD31-4B8C-83A1-F6EECF244321}">
                <p14:modId xmlns:p14="http://schemas.microsoft.com/office/powerpoint/2010/main" val="3175343821"/>
              </p:ext>
            </p:extLst>
          </p:nvPr>
        </p:nvGraphicFramePr>
        <p:xfrm>
          <a:off x="467544" y="1196752"/>
          <a:ext cx="8229600" cy="5437526"/>
        </p:xfrm>
        <a:graphic>
          <a:graphicData uri="http://schemas.openxmlformats.org/drawingml/2006/table">
            <a:tbl>
              <a:tblPr firstRow="1" bandRow="1">
                <a:tableStyleId>{5C22544A-7EE6-4342-B048-85BDC9FD1C3A}</a:tableStyleId>
              </a:tblPr>
              <a:tblGrid>
                <a:gridCol w="914400"/>
                <a:gridCol w="914400"/>
                <a:gridCol w="914400"/>
                <a:gridCol w="914400"/>
                <a:gridCol w="914400"/>
                <a:gridCol w="914400"/>
                <a:gridCol w="914400"/>
                <a:gridCol w="914400"/>
                <a:gridCol w="914400"/>
              </a:tblGrid>
              <a:tr h="615643">
                <a:tc>
                  <a:txBody>
                    <a:bodyPr/>
                    <a:lstStyle/>
                    <a:p>
                      <a:r>
                        <a:rPr lang="tr-TR" sz="1000" dirty="0" smtClean="0"/>
                        <a:t>Yaşlılık</a:t>
                      </a:r>
                      <a:endParaRPr lang="tr-TR" sz="1000" dirty="0"/>
                    </a:p>
                  </a:txBody>
                  <a:tcPr/>
                </a:tc>
                <a:tc>
                  <a:txBody>
                    <a:bodyPr/>
                    <a:lstStyle/>
                    <a:p>
                      <a:endParaRPr lang="tr-TR" sz="1000" dirty="0"/>
                    </a:p>
                  </a:txBody>
                  <a:tcPr/>
                </a:tc>
                <a:tc>
                  <a:txBody>
                    <a:bodyPr/>
                    <a:lstStyle/>
                    <a:p>
                      <a:endParaRPr lang="tr-TR" sz="1000"/>
                    </a:p>
                  </a:txBody>
                  <a:tcPr/>
                </a:tc>
                <a:tc>
                  <a:txBody>
                    <a:bodyPr/>
                    <a:lstStyle/>
                    <a:p>
                      <a:endParaRPr lang="tr-TR" sz="1000"/>
                    </a:p>
                  </a:txBody>
                  <a:tcPr/>
                </a:tc>
                <a:tc>
                  <a:txBody>
                    <a:bodyPr/>
                    <a:lstStyle/>
                    <a:p>
                      <a:endParaRPr lang="tr-TR" sz="1000" dirty="0"/>
                    </a:p>
                  </a:txBody>
                  <a:tcPr/>
                </a:tc>
                <a:tc>
                  <a:txBody>
                    <a:bodyPr/>
                    <a:lstStyle/>
                    <a:p>
                      <a:endParaRPr lang="tr-TR" sz="1000"/>
                    </a:p>
                  </a:txBody>
                  <a:tcPr/>
                </a:tc>
                <a:tc>
                  <a:txBody>
                    <a:bodyPr/>
                    <a:lstStyle/>
                    <a:p>
                      <a:endParaRPr lang="tr-TR" sz="1000"/>
                    </a:p>
                  </a:txBody>
                  <a:tcPr/>
                </a:tc>
                <a:tc>
                  <a:txBody>
                    <a:bodyPr/>
                    <a:lstStyle/>
                    <a:p>
                      <a:endParaRPr lang="tr-TR" sz="1000"/>
                    </a:p>
                  </a:txBody>
                  <a:tcPr/>
                </a:tc>
                <a:tc>
                  <a:txBody>
                    <a:bodyPr/>
                    <a:lstStyle/>
                    <a:p>
                      <a:r>
                        <a:rPr lang="tr-TR" sz="1000" dirty="0" smtClean="0"/>
                        <a:t>AKIL</a:t>
                      </a:r>
                    </a:p>
                    <a:p>
                      <a:r>
                        <a:rPr lang="tr-TR" sz="1000" dirty="0" smtClean="0"/>
                        <a:t>Bütünlüğe karşı umutsuzluk</a:t>
                      </a:r>
                      <a:endParaRPr lang="tr-TR" sz="1000" dirty="0"/>
                    </a:p>
                  </a:txBody>
                  <a:tcPr/>
                </a:tc>
              </a:tr>
              <a:tr h="615643">
                <a:tc>
                  <a:txBody>
                    <a:bodyPr/>
                    <a:lstStyle/>
                    <a:p>
                      <a:r>
                        <a:rPr lang="tr-TR" sz="1000" dirty="0" smtClean="0"/>
                        <a:t>Yetişkinlik</a:t>
                      </a:r>
                      <a:endParaRPr lang="tr-TR" sz="1000" dirty="0"/>
                    </a:p>
                  </a:txBody>
                  <a:tcPr/>
                </a:tc>
                <a:tc>
                  <a:txBody>
                    <a:bodyPr/>
                    <a:lstStyle/>
                    <a:p>
                      <a:endParaRPr lang="tr-TR" sz="1000" dirty="0"/>
                    </a:p>
                  </a:txBody>
                  <a:tcPr/>
                </a:tc>
                <a:tc>
                  <a:txBody>
                    <a:bodyPr/>
                    <a:lstStyle/>
                    <a:p>
                      <a:endParaRPr lang="tr-TR" sz="1000"/>
                    </a:p>
                  </a:txBody>
                  <a:tcPr/>
                </a:tc>
                <a:tc>
                  <a:txBody>
                    <a:bodyPr/>
                    <a:lstStyle/>
                    <a:p>
                      <a:endParaRPr lang="tr-TR" sz="1000"/>
                    </a:p>
                  </a:txBody>
                  <a:tcPr/>
                </a:tc>
                <a:tc>
                  <a:txBody>
                    <a:bodyPr/>
                    <a:lstStyle/>
                    <a:p>
                      <a:endParaRPr lang="tr-TR" sz="1000"/>
                    </a:p>
                  </a:txBody>
                  <a:tcPr/>
                </a:tc>
                <a:tc>
                  <a:txBody>
                    <a:bodyPr/>
                    <a:lstStyle/>
                    <a:p>
                      <a:endParaRPr lang="tr-TR" sz="1000"/>
                    </a:p>
                  </a:txBody>
                  <a:tcPr/>
                </a:tc>
                <a:tc>
                  <a:txBody>
                    <a:bodyPr/>
                    <a:lstStyle/>
                    <a:p>
                      <a:endParaRPr lang="tr-TR" sz="1000"/>
                    </a:p>
                  </a:txBody>
                  <a:tcPr/>
                </a:tc>
                <a:tc>
                  <a:txBody>
                    <a:bodyPr/>
                    <a:lstStyle/>
                    <a:p>
                      <a:r>
                        <a:rPr lang="tr-TR" sz="1000" dirty="0" smtClean="0"/>
                        <a:t>İLGİ</a:t>
                      </a:r>
                    </a:p>
                    <a:p>
                      <a:r>
                        <a:rPr lang="tr-TR" sz="1000" dirty="0" smtClean="0"/>
                        <a:t>Üretkenliğe</a:t>
                      </a:r>
                      <a:r>
                        <a:rPr lang="tr-TR" sz="1000" baseline="0" dirty="0" smtClean="0"/>
                        <a:t> karşı durgunluk</a:t>
                      </a:r>
                      <a:endParaRPr lang="tr-TR" sz="1000" dirty="0"/>
                    </a:p>
                  </a:txBody>
                  <a:tcPr/>
                </a:tc>
                <a:tc>
                  <a:txBody>
                    <a:bodyPr/>
                    <a:lstStyle/>
                    <a:p>
                      <a:endParaRPr lang="tr-TR" sz="1000" dirty="0"/>
                    </a:p>
                  </a:txBody>
                  <a:tcPr/>
                </a:tc>
              </a:tr>
              <a:tr h="615643">
                <a:tc>
                  <a:txBody>
                    <a:bodyPr/>
                    <a:lstStyle/>
                    <a:p>
                      <a:r>
                        <a:rPr lang="tr-TR" sz="1000" dirty="0" smtClean="0"/>
                        <a:t>Genç Yetişkinlik</a:t>
                      </a:r>
                      <a:endParaRPr lang="tr-TR" sz="1000" dirty="0"/>
                    </a:p>
                  </a:txBody>
                  <a:tcPr/>
                </a:tc>
                <a:tc>
                  <a:txBody>
                    <a:bodyPr/>
                    <a:lstStyle/>
                    <a:p>
                      <a:endParaRPr lang="tr-TR" sz="1000" dirty="0"/>
                    </a:p>
                  </a:txBody>
                  <a:tcPr/>
                </a:tc>
                <a:tc>
                  <a:txBody>
                    <a:bodyPr/>
                    <a:lstStyle/>
                    <a:p>
                      <a:endParaRPr lang="tr-TR" sz="1000" dirty="0"/>
                    </a:p>
                  </a:txBody>
                  <a:tcPr/>
                </a:tc>
                <a:tc>
                  <a:txBody>
                    <a:bodyPr/>
                    <a:lstStyle/>
                    <a:p>
                      <a:endParaRPr lang="tr-TR" sz="1000"/>
                    </a:p>
                  </a:txBody>
                  <a:tcPr/>
                </a:tc>
                <a:tc>
                  <a:txBody>
                    <a:bodyPr/>
                    <a:lstStyle/>
                    <a:p>
                      <a:endParaRPr lang="tr-TR" sz="1000"/>
                    </a:p>
                  </a:txBody>
                  <a:tcPr/>
                </a:tc>
                <a:tc>
                  <a:txBody>
                    <a:bodyPr/>
                    <a:lstStyle/>
                    <a:p>
                      <a:endParaRPr lang="tr-TR" sz="1000"/>
                    </a:p>
                  </a:txBody>
                  <a:tcPr/>
                </a:tc>
                <a:tc>
                  <a:txBody>
                    <a:bodyPr/>
                    <a:lstStyle/>
                    <a:p>
                      <a:r>
                        <a:rPr lang="tr-TR" sz="1000" dirty="0" smtClean="0"/>
                        <a:t>SEVGİ</a:t>
                      </a:r>
                    </a:p>
                    <a:p>
                      <a:r>
                        <a:rPr lang="tr-TR" sz="1000" dirty="0" err="1" smtClean="0"/>
                        <a:t>Yakınlığ</a:t>
                      </a:r>
                      <a:r>
                        <a:rPr lang="tr-TR" sz="1000" dirty="0" smtClean="0"/>
                        <a:t> karşı yalıtılmışlık</a:t>
                      </a:r>
                      <a:endParaRPr lang="tr-TR" sz="1000" dirty="0"/>
                    </a:p>
                  </a:txBody>
                  <a:tcPr/>
                </a:tc>
                <a:tc>
                  <a:txBody>
                    <a:bodyPr/>
                    <a:lstStyle/>
                    <a:p>
                      <a:endParaRPr lang="tr-TR" sz="1000"/>
                    </a:p>
                  </a:txBody>
                  <a:tcPr/>
                </a:tc>
                <a:tc>
                  <a:txBody>
                    <a:bodyPr/>
                    <a:lstStyle/>
                    <a:p>
                      <a:endParaRPr lang="tr-TR" sz="1000"/>
                    </a:p>
                  </a:txBody>
                  <a:tcPr/>
                </a:tc>
              </a:tr>
              <a:tr h="615643">
                <a:tc>
                  <a:txBody>
                    <a:bodyPr/>
                    <a:lstStyle/>
                    <a:p>
                      <a:r>
                        <a:rPr lang="tr-TR" sz="1000" dirty="0" smtClean="0"/>
                        <a:t>Ergenlik</a:t>
                      </a:r>
                      <a:endParaRPr lang="tr-TR" sz="1000" dirty="0"/>
                    </a:p>
                  </a:txBody>
                  <a:tcPr/>
                </a:tc>
                <a:tc>
                  <a:txBody>
                    <a:bodyPr/>
                    <a:lstStyle/>
                    <a:p>
                      <a:endParaRPr lang="tr-TR" sz="1000"/>
                    </a:p>
                  </a:txBody>
                  <a:tcPr/>
                </a:tc>
                <a:tc>
                  <a:txBody>
                    <a:bodyPr/>
                    <a:lstStyle/>
                    <a:p>
                      <a:endParaRPr lang="tr-TR" sz="1000" dirty="0"/>
                    </a:p>
                  </a:txBody>
                  <a:tcPr/>
                </a:tc>
                <a:tc>
                  <a:txBody>
                    <a:bodyPr/>
                    <a:lstStyle/>
                    <a:p>
                      <a:endParaRPr lang="tr-TR" sz="1000" dirty="0"/>
                    </a:p>
                  </a:txBody>
                  <a:tcPr/>
                </a:tc>
                <a:tc>
                  <a:txBody>
                    <a:bodyPr/>
                    <a:lstStyle/>
                    <a:p>
                      <a:endParaRPr lang="tr-TR" sz="1000" dirty="0"/>
                    </a:p>
                  </a:txBody>
                  <a:tcPr/>
                </a:tc>
                <a:tc>
                  <a:txBody>
                    <a:bodyPr/>
                    <a:lstStyle/>
                    <a:p>
                      <a:r>
                        <a:rPr lang="tr-TR" sz="1000" dirty="0" smtClean="0"/>
                        <a:t>BAĞLILIK</a:t>
                      </a:r>
                    </a:p>
                    <a:p>
                      <a:r>
                        <a:rPr lang="tr-TR" sz="1000" dirty="0" smtClean="0"/>
                        <a:t>Kimliğe karşı kimlik karmaşası</a:t>
                      </a:r>
                      <a:endParaRPr lang="tr-TR" sz="1000" dirty="0"/>
                    </a:p>
                  </a:txBody>
                  <a:tcPr/>
                </a:tc>
                <a:tc>
                  <a:txBody>
                    <a:bodyPr/>
                    <a:lstStyle/>
                    <a:p>
                      <a:endParaRPr lang="tr-TR" sz="1000"/>
                    </a:p>
                  </a:txBody>
                  <a:tcPr/>
                </a:tc>
                <a:tc>
                  <a:txBody>
                    <a:bodyPr/>
                    <a:lstStyle/>
                    <a:p>
                      <a:endParaRPr lang="tr-TR" sz="1000"/>
                    </a:p>
                  </a:txBody>
                  <a:tcPr/>
                </a:tc>
                <a:tc>
                  <a:txBody>
                    <a:bodyPr/>
                    <a:lstStyle/>
                    <a:p>
                      <a:endParaRPr lang="tr-TR" sz="1000"/>
                    </a:p>
                  </a:txBody>
                  <a:tcPr/>
                </a:tc>
              </a:tr>
              <a:tr h="615643">
                <a:tc>
                  <a:txBody>
                    <a:bodyPr/>
                    <a:lstStyle/>
                    <a:p>
                      <a:r>
                        <a:rPr lang="tr-TR" sz="1000" dirty="0" smtClean="0"/>
                        <a:t>Okul Çağı</a:t>
                      </a:r>
                      <a:endParaRPr lang="tr-TR" sz="1000" dirty="0"/>
                    </a:p>
                  </a:txBody>
                  <a:tcPr/>
                </a:tc>
                <a:tc>
                  <a:txBody>
                    <a:bodyPr/>
                    <a:lstStyle/>
                    <a:p>
                      <a:endParaRPr lang="tr-TR" sz="1000"/>
                    </a:p>
                  </a:txBody>
                  <a:tcPr/>
                </a:tc>
                <a:tc>
                  <a:txBody>
                    <a:bodyPr/>
                    <a:lstStyle/>
                    <a:p>
                      <a:endParaRPr lang="tr-TR" sz="1000" dirty="0"/>
                    </a:p>
                  </a:txBody>
                  <a:tcPr/>
                </a:tc>
                <a:tc>
                  <a:txBody>
                    <a:bodyPr/>
                    <a:lstStyle/>
                    <a:p>
                      <a:endParaRPr lang="tr-TR" sz="1000" dirty="0"/>
                    </a:p>
                  </a:txBody>
                  <a:tcPr/>
                </a:tc>
                <a:tc>
                  <a:txBody>
                    <a:bodyPr/>
                    <a:lstStyle/>
                    <a:p>
                      <a:r>
                        <a:rPr lang="tr-TR" sz="1000" dirty="0" smtClean="0"/>
                        <a:t>YETERLİLİK</a:t>
                      </a:r>
                    </a:p>
                    <a:p>
                      <a:r>
                        <a:rPr lang="tr-TR" sz="1000" dirty="0" smtClean="0"/>
                        <a:t>Çalışkanlığa karşı aşağılık duygusu</a:t>
                      </a:r>
                      <a:endParaRPr lang="tr-TR" sz="1000" dirty="0"/>
                    </a:p>
                  </a:txBody>
                  <a:tcPr/>
                </a:tc>
                <a:tc>
                  <a:txBody>
                    <a:bodyPr/>
                    <a:lstStyle/>
                    <a:p>
                      <a:endParaRPr lang="tr-TR" sz="1000"/>
                    </a:p>
                  </a:txBody>
                  <a:tcPr/>
                </a:tc>
                <a:tc>
                  <a:txBody>
                    <a:bodyPr/>
                    <a:lstStyle/>
                    <a:p>
                      <a:endParaRPr lang="tr-TR" sz="1000"/>
                    </a:p>
                  </a:txBody>
                  <a:tcPr/>
                </a:tc>
                <a:tc>
                  <a:txBody>
                    <a:bodyPr/>
                    <a:lstStyle/>
                    <a:p>
                      <a:endParaRPr lang="tr-TR" sz="1000"/>
                    </a:p>
                  </a:txBody>
                  <a:tcPr/>
                </a:tc>
                <a:tc>
                  <a:txBody>
                    <a:bodyPr/>
                    <a:lstStyle/>
                    <a:p>
                      <a:endParaRPr lang="tr-TR" sz="1000"/>
                    </a:p>
                  </a:txBody>
                  <a:tcPr/>
                </a:tc>
              </a:tr>
              <a:tr h="615643">
                <a:tc>
                  <a:txBody>
                    <a:bodyPr/>
                    <a:lstStyle/>
                    <a:p>
                      <a:r>
                        <a:rPr lang="tr-TR" sz="1000" dirty="0" smtClean="0"/>
                        <a:t>Oyun</a:t>
                      </a:r>
                      <a:r>
                        <a:rPr lang="tr-TR" sz="1000" baseline="0" dirty="0" smtClean="0"/>
                        <a:t> Çağı</a:t>
                      </a:r>
                      <a:endParaRPr lang="tr-TR" sz="1000" dirty="0"/>
                    </a:p>
                  </a:txBody>
                  <a:tcPr/>
                </a:tc>
                <a:tc>
                  <a:txBody>
                    <a:bodyPr/>
                    <a:lstStyle/>
                    <a:p>
                      <a:endParaRPr lang="tr-TR" sz="1000"/>
                    </a:p>
                  </a:txBody>
                  <a:tcPr/>
                </a:tc>
                <a:tc>
                  <a:txBody>
                    <a:bodyPr/>
                    <a:lstStyle/>
                    <a:p>
                      <a:endParaRPr lang="tr-TR" sz="1000"/>
                    </a:p>
                  </a:txBody>
                  <a:tcPr/>
                </a:tc>
                <a:tc>
                  <a:txBody>
                    <a:bodyPr/>
                    <a:lstStyle/>
                    <a:p>
                      <a:r>
                        <a:rPr lang="tr-TR" sz="1000" dirty="0" smtClean="0"/>
                        <a:t>AMAÇ</a:t>
                      </a:r>
                    </a:p>
                    <a:p>
                      <a:r>
                        <a:rPr lang="tr-TR" sz="1000" dirty="0" err="1" smtClean="0"/>
                        <a:t>Girşime</a:t>
                      </a:r>
                      <a:r>
                        <a:rPr lang="tr-TR" sz="1000" dirty="0" smtClean="0"/>
                        <a:t> karşı suçluluk</a:t>
                      </a:r>
                      <a:endParaRPr lang="tr-TR" sz="1000" dirty="0"/>
                    </a:p>
                  </a:txBody>
                  <a:tcPr/>
                </a:tc>
                <a:tc>
                  <a:txBody>
                    <a:bodyPr/>
                    <a:lstStyle/>
                    <a:p>
                      <a:endParaRPr lang="tr-TR" sz="1000"/>
                    </a:p>
                  </a:txBody>
                  <a:tcPr/>
                </a:tc>
                <a:tc>
                  <a:txBody>
                    <a:bodyPr/>
                    <a:lstStyle/>
                    <a:p>
                      <a:endParaRPr lang="tr-TR" sz="1000"/>
                    </a:p>
                  </a:txBody>
                  <a:tcPr/>
                </a:tc>
                <a:tc>
                  <a:txBody>
                    <a:bodyPr/>
                    <a:lstStyle/>
                    <a:p>
                      <a:endParaRPr lang="tr-TR" sz="1000"/>
                    </a:p>
                  </a:txBody>
                  <a:tcPr/>
                </a:tc>
                <a:tc>
                  <a:txBody>
                    <a:bodyPr/>
                    <a:lstStyle/>
                    <a:p>
                      <a:endParaRPr lang="tr-TR" sz="1000"/>
                    </a:p>
                  </a:txBody>
                  <a:tcPr/>
                </a:tc>
                <a:tc>
                  <a:txBody>
                    <a:bodyPr/>
                    <a:lstStyle/>
                    <a:p>
                      <a:endParaRPr lang="tr-TR" sz="1000"/>
                    </a:p>
                  </a:txBody>
                  <a:tcPr/>
                </a:tc>
              </a:tr>
              <a:tr h="615643">
                <a:tc>
                  <a:txBody>
                    <a:bodyPr/>
                    <a:lstStyle/>
                    <a:p>
                      <a:r>
                        <a:rPr lang="tr-TR" sz="1000" dirty="0" smtClean="0"/>
                        <a:t>İlk Çocukluk</a:t>
                      </a:r>
                      <a:endParaRPr lang="tr-TR" sz="1000" dirty="0"/>
                    </a:p>
                  </a:txBody>
                  <a:tcPr/>
                </a:tc>
                <a:tc>
                  <a:txBody>
                    <a:bodyPr/>
                    <a:lstStyle/>
                    <a:p>
                      <a:endParaRPr lang="tr-TR" sz="1000"/>
                    </a:p>
                  </a:txBody>
                  <a:tcPr/>
                </a:tc>
                <a:tc>
                  <a:txBody>
                    <a:bodyPr/>
                    <a:lstStyle/>
                    <a:p>
                      <a:r>
                        <a:rPr lang="tr-TR" sz="1000" dirty="0" smtClean="0"/>
                        <a:t>İSTENÇ</a:t>
                      </a:r>
                    </a:p>
                    <a:p>
                      <a:r>
                        <a:rPr lang="tr-TR" sz="1000" dirty="0" smtClean="0"/>
                        <a:t>Özerkliğe karşı utanç-şüphe</a:t>
                      </a:r>
                      <a:endParaRPr lang="tr-TR" sz="1000" dirty="0"/>
                    </a:p>
                  </a:txBody>
                  <a:tcPr/>
                </a:tc>
                <a:tc>
                  <a:txBody>
                    <a:bodyPr/>
                    <a:lstStyle/>
                    <a:p>
                      <a:endParaRPr lang="tr-TR" sz="1000" dirty="0"/>
                    </a:p>
                  </a:txBody>
                  <a:tcPr/>
                </a:tc>
                <a:tc>
                  <a:txBody>
                    <a:bodyPr/>
                    <a:lstStyle/>
                    <a:p>
                      <a:endParaRPr lang="tr-TR" sz="1000" dirty="0"/>
                    </a:p>
                  </a:txBody>
                  <a:tcPr/>
                </a:tc>
                <a:tc>
                  <a:txBody>
                    <a:bodyPr/>
                    <a:lstStyle/>
                    <a:p>
                      <a:endParaRPr lang="tr-TR" sz="1000" dirty="0"/>
                    </a:p>
                  </a:txBody>
                  <a:tcPr/>
                </a:tc>
                <a:tc>
                  <a:txBody>
                    <a:bodyPr/>
                    <a:lstStyle/>
                    <a:p>
                      <a:endParaRPr lang="tr-TR" sz="1000" dirty="0"/>
                    </a:p>
                  </a:txBody>
                  <a:tcPr/>
                </a:tc>
                <a:tc>
                  <a:txBody>
                    <a:bodyPr/>
                    <a:lstStyle/>
                    <a:p>
                      <a:endParaRPr lang="tr-TR" sz="1000"/>
                    </a:p>
                  </a:txBody>
                  <a:tcPr/>
                </a:tc>
                <a:tc>
                  <a:txBody>
                    <a:bodyPr/>
                    <a:lstStyle/>
                    <a:p>
                      <a:endParaRPr lang="tr-TR" sz="1000"/>
                    </a:p>
                  </a:txBody>
                  <a:tcPr/>
                </a:tc>
              </a:tr>
              <a:tr h="615643">
                <a:tc>
                  <a:txBody>
                    <a:bodyPr/>
                    <a:lstStyle/>
                    <a:p>
                      <a:r>
                        <a:rPr lang="tr-TR" sz="1000" dirty="0" smtClean="0"/>
                        <a:t>Bebeklik </a:t>
                      </a:r>
                      <a:endParaRPr lang="tr-TR" sz="1000" dirty="0"/>
                    </a:p>
                  </a:txBody>
                  <a:tcPr/>
                </a:tc>
                <a:tc>
                  <a:txBody>
                    <a:bodyPr/>
                    <a:lstStyle/>
                    <a:p>
                      <a:r>
                        <a:rPr lang="tr-TR" sz="1000" dirty="0" smtClean="0"/>
                        <a:t>UMUT</a:t>
                      </a:r>
                    </a:p>
                    <a:p>
                      <a:r>
                        <a:rPr lang="tr-TR" sz="1000" dirty="0" smtClean="0"/>
                        <a:t>Temel güvene karşı güvensizlik</a:t>
                      </a:r>
                      <a:endParaRPr lang="tr-TR" sz="1000" dirty="0"/>
                    </a:p>
                  </a:txBody>
                  <a:tcPr/>
                </a:tc>
                <a:tc>
                  <a:txBody>
                    <a:bodyPr/>
                    <a:lstStyle/>
                    <a:p>
                      <a:endParaRPr lang="tr-TR" sz="1000"/>
                    </a:p>
                  </a:txBody>
                  <a:tcPr/>
                </a:tc>
                <a:tc>
                  <a:txBody>
                    <a:bodyPr/>
                    <a:lstStyle/>
                    <a:p>
                      <a:endParaRPr lang="tr-TR" sz="1000" dirty="0"/>
                    </a:p>
                  </a:txBody>
                  <a:tcPr/>
                </a:tc>
                <a:tc>
                  <a:txBody>
                    <a:bodyPr/>
                    <a:lstStyle/>
                    <a:p>
                      <a:endParaRPr lang="tr-TR" sz="1000" dirty="0"/>
                    </a:p>
                  </a:txBody>
                  <a:tcPr/>
                </a:tc>
                <a:tc>
                  <a:txBody>
                    <a:bodyPr/>
                    <a:lstStyle/>
                    <a:p>
                      <a:endParaRPr lang="tr-TR" sz="1000" dirty="0"/>
                    </a:p>
                  </a:txBody>
                  <a:tcPr/>
                </a:tc>
                <a:tc>
                  <a:txBody>
                    <a:bodyPr/>
                    <a:lstStyle/>
                    <a:p>
                      <a:endParaRPr lang="tr-TR" sz="1000" dirty="0"/>
                    </a:p>
                  </a:txBody>
                  <a:tcPr/>
                </a:tc>
                <a:tc>
                  <a:txBody>
                    <a:bodyPr/>
                    <a:lstStyle/>
                    <a:p>
                      <a:endParaRPr lang="tr-TR" sz="1000" dirty="0"/>
                    </a:p>
                  </a:txBody>
                  <a:tcPr/>
                </a:tc>
                <a:tc>
                  <a:txBody>
                    <a:bodyPr/>
                    <a:lstStyle/>
                    <a:p>
                      <a:endParaRPr lang="tr-TR" sz="1000" dirty="0"/>
                    </a:p>
                  </a:txBody>
                  <a:tcPr/>
                </a:tc>
              </a:tr>
            </a:tbl>
          </a:graphicData>
        </a:graphic>
      </p:graphicFrame>
    </p:spTree>
    <p:extLst>
      <p:ext uri="{BB962C8B-B14F-4D97-AF65-F5344CB8AC3E}">
        <p14:creationId xmlns:p14="http://schemas.microsoft.com/office/powerpoint/2010/main" val="1787973671"/>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9" name="Rectangle 4"/>
          <p:cNvSpPr>
            <a:spLocks noGrp="1" noChangeArrowheads="1"/>
          </p:cNvSpPr>
          <p:nvPr>
            <p:ph type="title"/>
          </p:nvPr>
        </p:nvSpPr>
        <p:spPr>
          <a:xfrm>
            <a:off x="457200" y="274638"/>
            <a:ext cx="8229600" cy="706437"/>
          </a:xfrm>
          <a:noFill/>
        </p:spPr>
        <p:txBody>
          <a:bodyPr/>
          <a:lstStyle/>
          <a:p>
            <a:pPr eaLnBrk="1" hangingPunct="1"/>
            <a:r>
              <a:rPr lang="tr-TR" sz="4000" u="sng" smtClean="0"/>
              <a:t>ERGENLERLE ETKİLİ İLETİŞİM</a:t>
            </a:r>
          </a:p>
        </p:txBody>
      </p:sp>
      <p:sp>
        <p:nvSpPr>
          <p:cNvPr id="50178" name="Rectangle 3"/>
          <p:cNvSpPr>
            <a:spLocks noGrp="1" noChangeArrowheads="1"/>
          </p:cNvSpPr>
          <p:nvPr>
            <p:ph idx="1"/>
          </p:nvPr>
        </p:nvSpPr>
        <p:spPr>
          <a:xfrm>
            <a:off x="0" y="1052513"/>
            <a:ext cx="6958013" cy="4525962"/>
          </a:xfrm>
        </p:spPr>
        <p:txBody>
          <a:bodyPr>
            <a:normAutofit/>
          </a:bodyPr>
          <a:lstStyle/>
          <a:p>
            <a:pPr algn="ctr" eaLnBrk="1" hangingPunct="1">
              <a:lnSpc>
                <a:spcPct val="90000"/>
              </a:lnSpc>
              <a:buFontTx/>
              <a:buNone/>
            </a:pPr>
            <a:r>
              <a:rPr lang="tr-TR" sz="2600" smtClean="0"/>
              <a:t>Ergene, çocuk olarak değil, kendi başına bir kişi olarak değer verilmeli, kendi kanatlarıyla uçmasına imkan tanınmalı ve bağımsızlık çabaları desteklenmelidir.</a:t>
            </a:r>
          </a:p>
          <a:p>
            <a:pPr algn="ctr" eaLnBrk="1" hangingPunct="1">
              <a:lnSpc>
                <a:spcPct val="90000"/>
              </a:lnSpc>
              <a:buFontTx/>
              <a:buNone/>
            </a:pPr>
            <a:r>
              <a:rPr lang="tr-TR" sz="2600" smtClean="0"/>
              <a:t>Azarlamak, mahkûm etmek, bağırmak, nutuk çekmek, hükmetmek, emir vermek, uyarmak, eleştirmek, terslemek, kızmak, muhatap almamak ve duyarsız davranmak iletişimi koparan unsurlardır. </a:t>
            </a:r>
          </a:p>
          <a:p>
            <a:pPr algn="ctr" eaLnBrk="1" hangingPunct="1">
              <a:lnSpc>
                <a:spcPct val="90000"/>
              </a:lnSpc>
              <a:buFontTx/>
              <a:buNone/>
            </a:pPr>
            <a:r>
              <a:rPr lang="tr-TR" sz="2600" smtClean="0"/>
              <a:t>Empati yapılmalıdır. Herhangi bir durumu veya olayı, kendi gözümüzle değil, gencin gözüyle görmeye ve ona göre davranmaya çalışmalıyız.</a:t>
            </a:r>
          </a:p>
          <a:p>
            <a:pPr eaLnBrk="1" hangingPunct="1">
              <a:lnSpc>
                <a:spcPct val="90000"/>
              </a:lnSpc>
            </a:pPr>
            <a:endParaRPr lang="tr-TR" sz="2600" smtClean="0"/>
          </a:p>
        </p:txBody>
      </p:sp>
      <p:pic>
        <p:nvPicPr>
          <p:cNvPr id="50180" name="Picture 6" descr="6DD04-adolescence"/>
          <p:cNvPicPr>
            <a:picLocks noChangeAspect="1" noChangeArrowheads="1"/>
          </p:cNvPicPr>
          <p:nvPr/>
        </p:nvPicPr>
        <p:blipFill>
          <a:blip r:embed="rId3" cstate="print">
            <a:lum bright="-18000" contrast="18000"/>
          </a:blip>
          <a:srcRect/>
          <a:stretch>
            <a:fillRect/>
          </a:stretch>
        </p:blipFill>
        <p:spPr bwMode="auto">
          <a:xfrm>
            <a:off x="6948488" y="2060575"/>
            <a:ext cx="2016125" cy="3313113"/>
          </a:xfrm>
          <a:prstGeom prst="rect">
            <a:avLst/>
          </a:prstGeom>
          <a:noFill/>
          <a:ln w="9525">
            <a:solidFill>
              <a:srgbClr val="000000"/>
            </a:solidFill>
            <a:miter lim="800000"/>
            <a:headEnd/>
            <a:tailEnd/>
          </a:ln>
        </p:spPr>
      </p:pic>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fontScale="90000"/>
          </a:bodyPr>
          <a:lstStyle/>
          <a:p>
            <a:r>
              <a:rPr lang="tr-TR" dirty="0" smtClean="0"/>
              <a:t>Ergenlerde sık görülen problemler</a:t>
            </a:r>
            <a:endParaRPr lang="tr-TR" dirty="0"/>
          </a:p>
        </p:txBody>
      </p:sp>
      <p:sp>
        <p:nvSpPr>
          <p:cNvPr id="3" name="2 İçerik Yer Tutucusu"/>
          <p:cNvSpPr>
            <a:spLocks noGrp="1"/>
          </p:cNvSpPr>
          <p:nvPr>
            <p:ph idx="1"/>
          </p:nvPr>
        </p:nvSpPr>
        <p:spPr/>
        <p:txBody>
          <a:bodyPr>
            <a:normAutofit fontScale="92500" lnSpcReduction="20000"/>
          </a:bodyPr>
          <a:lstStyle/>
          <a:p>
            <a:r>
              <a:rPr lang="tr-TR" dirty="0" smtClean="0"/>
              <a:t>Depresyon</a:t>
            </a:r>
          </a:p>
          <a:p>
            <a:r>
              <a:rPr lang="tr-TR" dirty="0" err="1" smtClean="0"/>
              <a:t>Anksiyete</a:t>
            </a:r>
            <a:r>
              <a:rPr lang="tr-TR" dirty="0" smtClean="0"/>
              <a:t> (kaygı-endişe); panik atak, fobiler (korkular), takıntılar, saplantılar, aşırı heyecan, sosyal fobi</a:t>
            </a:r>
          </a:p>
          <a:p>
            <a:r>
              <a:rPr lang="tr-TR" dirty="0" smtClean="0"/>
              <a:t>Vücudu sağlamken hastalık hissedilmesi</a:t>
            </a:r>
          </a:p>
          <a:p>
            <a:r>
              <a:rPr lang="tr-TR" dirty="0" smtClean="0"/>
              <a:t>Yeme bozuklukları: </a:t>
            </a:r>
            <a:r>
              <a:rPr lang="tr-TR" dirty="0" err="1" smtClean="0"/>
              <a:t>anoreksia</a:t>
            </a:r>
            <a:r>
              <a:rPr lang="tr-TR" dirty="0" smtClean="0"/>
              <a:t> (manken hastalığı)</a:t>
            </a:r>
          </a:p>
          <a:p>
            <a:r>
              <a:rPr lang="tr-TR" dirty="0" smtClean="0"/>
              <a:t>Uyku bozuklukları</a:t>
            </a:r>
          </a:p>
          <a:p>
            <a:r>
              <a:rPr lang="tr-TR" dirty="0" smtClean="0"/>
              <a:t>Dikkat eksikliği</a:t>
            </a:r>
          </a:p>
          <a:p>
            <a:r>
              <a:rPr lang="tr-TR" dirty="0" smtClean="0"/>
              <a:t>Davranış bozuklukları</a:t>
            </a:r>
          </a:p>
          <a:p>
            <a:r>
              <a:rPr lang="tr-TR" dirty="0" smtClean="0"/>
              <a:t>Alkol-madde kötüye kullanımı </a:t>
            </a:r>
            <a:endParaRPr lang="tr-TR" dirty="0"/>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fontScale="90000"/>
          </a:bodyPr>
          <a:lstStyle/>
          <a:p>
            <a:r>
              <a:rPr lang="tr-TR" dirty="0" smtClean="0"/>
              <a:t>Çocukluk Dönemi Dini Gelişim Özellikleri</a:t>
            </a:r>
            <a:endParaRPr lang="tr-TR" dirty="0"/>
          </a:p>
        </p:txBody>
      </p:sp>
      <p:sp>
        <p:nvSpPr>
          <p:cNvPr id="3" name="2 İçerik Yer Tutucusu"/>
          <p:cNvSpPr>
            <a:spLocks noGrp="1"/>
          </p:cNvSpPr>
          <p:nvPr>
            <p:ph idx="1"/>
          </p:nvPr>
        </p:nvSpPr>
        <p:spPr/>
        <p:txBody>
          <a:bodyPr>
            <a:normAutofit lnSpcReduction="10000"/>
          </a:bodyPr>
          <a:lstStyle/>
          <a:p>
            <a:r>
              <a:rPr lang="tr-TR" dirty="0" smtClean="0"/>
              <a:t>Kolay İnanırlık</a:t>
            </a:r>
          </a:p>
          <a:p>
            <a:r>
              <a:rPr lang="tr-TR" dirty="0" smtClean="0"/>
              <a:t>Ben merkezcilik</a:t>
            </a:r>
          </a:p>
          <a:p>
            <a:r>
              <a:rPr lang="tr-TR" dirty="0" smtClean="0"/>
              <a:t>Antropomorfizm (İnsanbiçimcilik)</a:t>
            </a:r>
          </a:p>
          <a:p>
            <a:r>
              <a:rPr lang="tr-TR" dirty="0" smtClean="0"/>
              <a:t>Tecrübe, teşebbüs ve kendiliğinden ortaya çıkan spontane bir dini tecrübeye sahip olması</a:t>
            </a:r>
          </a:p>
          <a:p>
            <a:r>
              <a:rPr lang="tr-TR" dirty="0" smtClean="0"/>
              <a:t>Merak</a:t>
            </a:r>
          </a:p>
          <a:p>
            <a:r>
              <a:rPr lang="tr-TR" dirty="0" smtClean="0"/>
              <a:t>Taklitçilik</a:t>
            </a:r>
            <a:endParaRPr lang="tr-TR" dirty="0"/>
          </a:p>
          <a:p>
            <a:r>
              <a:rPr lang="tr-TR" dirty="0" smtClean="0"/>
              <a:t>İnatçılık</a:t>
            </a: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fontScale="90000"/>
          </a:bodyPr>
          <a:lstStyle/>
          <a:p>
            <a:r>
              <a:rPr lang="tr-TR" dirty="0" smtClean="0"/>
              <a:t>Ergenlik Dönemi Dini Gelişim Özellikleri</a:t>
            </a:r>
            <a:endParaRPr lang="tr-TR" dirty="0"/>
          </a:p>
        </p:txBody>
      </p:sp>
      <p:sp>
        <p:nvSpPr>
          <p:cNvPr id="3" name="2 İçerik Yer Tutucusu"/>
          <p:cNvSpPr>
            <a:spLocks noGrp="1"/>
          </p:cNvSpPr>
          <p:nvPr>
            <p:ph idx="1"/>
          </p:nvPr>
        </p:nvSpPr>
        <p:spPr/>
        <p:txBody>
          <a:bodyPr>
            <a:normAutofit lnSpcReduction="10000"/>
          </a:bodyPr>
          <a:lstStyle/>
          <a:p>
            <a:r>
              <a:rPr lang="tr-TR" dirty="0" smtClean="0"/>
              <a:t>1. Dini Bilincin Uyanışı (12-14 yaş)</a:t>
            </a:r>
          </a:p>
          <a:p>
            <a:r>
              <a:rPr lang="tr-TR" dirty="0" smtClean="0"/>
              <a:t>- Soyut Düşünce</a:t>
            </a:r>
          </a:p>
          <a:p>
            <a:r>
              <a:rPr lang="tr-TR" dirty="0" smtClean="0"/>
              <a:t>- İlgi ve Duyarlılık</a:t>
            </a:r>
          </a:p>
          <a:p>
            <a:r>
              <a:rPr lang="tr-TR" dirty="0" smtClean="0"/>
              <a:t>2. Dini şüphe ve Çatışmalar (14-18 Yaş)</a:t>
            </a:r>
          </a:p>
          <a:p>
            <a:r>
              <a:rPr lang="tr-TR" dirty="0" smtClean="0"/>
              <a:t>- Sorgulama</a:t>
            </a:r>
          </a:p>
          <a:p>
            <a:r>
              <a:rPr lang="tr-TR" dirty="0" smtClean="0"/>
              <a:t>- Şüphe</a:t>
            </a:r>
          </a:p>
          <a:p>
            <a:r>
              <a:rPr lang="tr-TR" dirty="0" smtClean="0"/>
              <a:t>- Çatışma</a:t>
            </a:r>
          </a:p>
          <a:p>
            <a:r>
              <a:rPr lang="tr-TR" dirty="0" smtClean="0"/>
              <a:t>3. Dini inanç ve tutumların belirginleşmesi (18 yaş ve sonrası)</a:t>
            </a:r>
            <a:endParaRPr lang="tr-TR" dirty="0"/>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fontScale="90000"/>
          </a:bodyPr>
          <a:lstStyle/>
          <a:p>
            <a:r>
              <a:rPr lang="tr-TR" dirty="0" smtClean="0"/>
              <a:t>Dini Şüphe ve Çatışmaların Sebepleri I</a:t>
            </a:r>
            <a:endParaRPr lang="tr-TR" dirty="0"/>
          </a:p>
        </p:txBody>
      </p:sp>
      <p:sp>
        <p:nvSpPr>
          <p:cNvPr id="3" name="2 İçerik Yer Tutucusu"/>
          <p:cNvSpPr>
            <a:spLocks noGrp="1"/>
          </p:cNvSpPr>
          <p:nvPr>
            <p:ph idx="1"/>
          </p:nvPr>
        </p:nvSpPr>
        <p:spPr/>
        <p:txBody>
          <a:bodyPr>
            <a:normAutofit fontScale="92500"/>
          </a:bodyPr>
          <a:lstStyle/>
          <a:p>
            <a:r>
              <a:rPr lang="tr-TR" dirty="0" smtClean="0"/>
              <a:t>1. Bağımsızlık ve güçlülük duygusunun uyanması, eleştirel düşüncenin ve kendini ifade etme güdüsünün etkisinin yoğunluk kazanması sonucu (anne-baba ve din de dahil) her türlü otoriteye karşı çıkan isyankar eğilim</a:t>
            </a:r>
          </a:p>
          <a:p>
            <a:r>
              <a:rPr lang="tr-TR" dirty="0" smtClean="0"/>
              <a:t>2. Cinsel arzuları ile dini eğilimleri arasındaki çatışma sebebiyle suçluluk ve günahkarlık duygusunun belirmesi; nefsani arzuların dini ahlak kurallarına karşı ayaklanması</a:t>
            </a:r>
            <a:endParaRPr lang="tr-TR" dirty="0"/>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fontScale="90000"/>
          </a:bodyPr>
          <a:lstStyle/>
          <a:p>
            <a:r>
              <a:rPr lang="tr-TR" dirty="0" smtClean="0"/>
              <a:t>Dini Şüphe ve Çatışmaların Sebepleri II</a:t>
            </a:r>
            <a:endParaRPr lang="tr-TR" dirty="0"/>
          </a:p>
        </p:txBody>
      </p:sp>
      <p:sp>
        <p:nvSpPr>
          <p:cNvPr id="3" name="2 İçerik Yer Tutucusu"/>
          <p:cNvSpPr>
            <a:spLocks noGrp="1"/>
          </p:cNvSpPr>
          <p:nvPr>
            <p:ph idx="1"/>
          </p:nvPr>
        </p:nvSpPr>
        <p:spPr/>
        <p:txBody>
          <a:bodyPr/>
          <a:lstStyle/>
          <a:p>
            <a:r>
              <a:rPr lang="tr-TR" dirty="0" smtClean="0"/>
              <a:t>3. Dini eğitim yetersizliği sebebiyle uygunsuz ve başarısız bir dini sosyalleşme durumunun ortaya çıkması</a:t>
            </a:r>
          </a:p>
          <a:p>
            <a:r>
              <a:rPr lang="tr-TR" dirty="0" smtClean="0"/>
              <a:t>4. Günlük hayat olayları ve bazı bilimsel teorilerle dini inanç ve öğretiler arasında bir uzlaşmazlık ve çelişki görülmesi</a:t>
            </a:r>
          </a:p>
          <a:p>
            <a:r>
              <a:rPr lang="tr-TR" dirty="0" smtClean="0"/>
              <a:t>5. Dindarların ve din görevlilerinin bazı tutum ve davranışları</a:t>
            </a:r>
            <a:endParaRPr lang="tr-TR" dirty="0"/>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fontScale="90000"/>
          </a:bodyPr>
          <a:lstStyle/>
          <a:p>
            <a:r>
              <a:rPr lang="tr-TR" sz="3200" dirty="0" smtClean="0"/>
              <a:t>ERGENLİK DÖNEMİ DİNİ GELİŞİMİNDE AYIRICI ÖZELİLKLER</a:t>
            </a:r>
            <a:br>
              <a:rPr lang="tr-TR" sz="3200" dirty="0" smtClean="0"/>
            </a:br>
            <a:r>
              <a:rPr lang="tr-TR" sz="3200" dirty="0" smtClean="0"/>
              <a:t>Şüphe</a:t>
            </a:r>
            <a:endParaRPr lang="tr-TR" sz="3200" dirty="0"/>
          </a:p>
        </p:txBody>
      </p:sp>
      <p:sp>
        <p:nvSpPr>
          <p:cNvPr id="3" name="2 İçerik Yer Tutucusu"/>
          <p:cNvSpPr>
            <a:spLocks noGrp="1"/>
          </p:cNvSpPr>
          <p:nvPr>
            <p:ph idx="1"/>
          </p:nvPr>
        </p:nvSpPr>
        <p:spPr/>
        <p:txBody>
          <a:bodyPr/>
          <a:lstStyle/>
          <a:p>
            <a:r>
              <a:rPr lang="tr-TR" dirty="0" smtClean="0"/>
              <a:t>Ergenlik döneminde dini ilgi ve tecrübeye ilave olarak yüksek düzeyde dini şüphe ve sorgulama da ortaya çıkmaktadır. </a:t>
            </a:r>
          </a:p>
          <a:p>
            <a:r>
              <a:rPr lang="tr-TR" dirty="0" smtClean="0"/>
              <a:t>Ergenler daha çok öğrendikleri şeyleri ve alternatif durumları sorgulamaktadırlar. </a:t>
            </a:r>
          </a:p>
          <a:p>
            <a:r>
              <a:rPr lang="tr-TR" dirty="0" smtClean="0"/>
              <a:t>Dini konularla ilgili soru ve şüpheler, bu gelişim döneminin genel çizgisinin bir yansımasıdır. </a:t>
            </a:r>
            <a:endParaRPr lang="tr-TR" dirty="0"/>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smtClean="0"/>
              <a:t>Şüphe</a:t>
            </a:r>
            <a:endParaRPr lang="tr-TR" dirty="0"/>
          </a:p>
        </p:txBody>
      </p:sp>
      <p:sp>
        <p:nvSpPr>
          <p:cNvPr id="3" name="2 İçerik Yer Tutucusu"/>
          <p:cNvSpPr>
            <a:spLocks noGrp="1"/>
          </p:cNvSpPr>
          <p:nvPr>
            <p:ph idx="1"/>
          </p:nvPr>
        </p:nvSpPr>
        <p:spPr/>
        <p:txBody>
          <a:bodyPr>
            <a:normAutofit fontScale="92500" lnSpcReduction="10000"/>
          </a:bodyPr>
          <a:lstStyle/>
          <a:p>
            <a:r>
              <a:rPr lang="tr-TR" dirty="0" smtClean="0"/>
              <a:t>Bazı ergenlerde bu şüpheler açıkça ifade edilebildiği gibi muhtemelen bağımlı bir kişilik özelliğine sahip muhafazakar eğilimli olanlarda, insanlarla asla paylaşmadıkları gizli şüpheler tespit edilmektedir. Dini şüpheler, bu tecrübeyi yaşayan ergenlerin hepsinin imanı üzerinde olumsuz bir etki de meydana getirmezler. Uygun şartlar altında bu şüphelerin dini inançları rafine edici ve daha şuurlu bir dindarlığı besleyici etkileri bulunmaktadır.</a:t>
            </a:r>
            <a:endParaRPr lang="tr-TR" dirty="0"/>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smtClean="0"/>
              <a:t>Şüphe</a:t>
            </a:r>
            <a:endParaRPr lang="tr-TR" dirty="0"/>
          </a:p>
        </p:txBody>
      </p:sp>
      <p:sp>
        <p:nvSpPr>
          <p:cNvPr id="3" name="2 İçerik Yer Tutucusu"/>
          <p:cNvSpPr>
            <a:spLocks noGrp="1"/>
          </p:cNvSpPr>
          <p:nvPr>
            <p:ph idx="1"/>
          </p:nvPr>
        </p:nvSpPr>
        <p:spPr/>
        <p:txBody>
          <a:bodyPr>
            <a:normAutofit fontScale="92500" lnSpcReduction="10000"/>
          </a:bodyPr>
          <a:lstStyle/>
          <a:p>
            <a:r>
              <a:rPr lang="tr-TR" dirty="0" smtClean="0"/>
              <a:t>Dini şüpheler genellikle 17-18 yaşlarına doğru yatışmaya başlamaktadır. Daha ileri yaşlara sarkan şüpheler ise duygusal arka plandan çok düşünsel temele dayalı özelliklerle ön plana çıkmaktadır. Dini şüphelerini çözüme kavuşturmak amacıyla ergenlerin en fazla tercih ettikleri çözüm yolları Allah’a sığınma ve ondan yardım dileme, bilgisine güvenilen şahıslara açılma, ilgili kitap, kaset vb. teknik araçlardan faydalanma olarak belirlenmiştir. </a:t>
            </a:r>
            <a:endParaRPr lang="tr-TR" dirty="0"/>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fontScale="90000"/>
          </a:bodyPr>
          <a:lstStyle/>
          <a:p>
            <a:pPr algn="ctr"/>
            <a:r>
              <a:rPr lang="tr-TR" sz="3200" dirty="0" smtClean="0"/>
              <a:t>Ergenlik Dönemi Dini Gelişiminde Ayırıcı Özellikler </a:t>
            </a:r>
            <a:br>
              <a:rPr lang="tr-TR" sz="3200" dirty="0" smtClean="0"/>
            </a:br>
            <a:r>
              <a:rPr lang="tr-TR" sz="3200" dirty="0" smtClean="0"/>
              <a:t>Çelişki ve Çatışmalar</a:t>
            </a:r>
            <a:endParaRPr lang="tr-TR" sz="3200" dirty="0"/>
          </a:p>
        </p:txBody>
      </p:sp>
      <p:sp>
        <p:nvSpPr>
          <p:cNvPr id="3" name="2 İçerik Yer Tutucusu"/>
          <p:cNvSpPr>
            <a:spLocks noGrp="1"/>
          </p:cNvSpPr>
          <p:nvPr>
            <p:ph idx="1"/>
          </p:nvPr>
        </p:nvSpPr>
        <p:spPr/>
        <p:txBody>
          <a:bodyPr>
            <a:normAutofit fontScale="92500" lnSpcReduction="20000"/>
          </a:bodyPr>
          <a:lstStyle/>
          <a:p>
            <a:r>
              <a:rPr lang="tr-TR" dirty="0" smtClean="0"/>
              <a:t>Ergenler, dini gelişimleri boyunca bazı dönemlerde güncel dini düşünce tarzlarıyla çözümledikleri çelişkilerle karşılaşırlar.  Bu çelişkiler, örneğin hala onlara bağımlı iken ana babadan bağımlı olma ihtiyacı, Allah’a inanmak ve ilahi kuralları dikkate almak ile kendi arzu ve heveslerine göre yaşamak eğilimi, daha yüksek bir ahlaki prensibe inanmak ve ahlaki görelilik gibi çelişkileri içerir. Yetişkinleri hayatları boyunca rahatsız eden bu temel sorunlar, ergenlik dönemi boyunca kuvvetlenmeye başlar.</a:t>
            </a:r>
            <a:endParaRPr lang="tr-TR"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fontScale="90000"/>
          </a:bodyPr>
          <a:lstStyle/>
          <a:p>
            <a:r>
              <a:rPr lang="tr-TR" dirty="0" smtClean="0">
                <a:latin typeface="Times New Roman" pitchFamily="18" charset="0"/>
                <a:cs typeface="Times New Roman" pitchFamily="18" charset="0"/>
              </a:rPr>
              <a:t>TEMEL KAVRAMLAR</a:t>
            </a:r>
            <a:br>
              <a:rPr lang="tr-TR" dirty="0" smtClean="0">
                <a:latin typeface="Times New Roman" pitchFamily="18" charset="0"/>
                <a:cs typeface="Times New Roman" pitchFamily="18" charset="0"/>
              </a:rPr>
            </a:br>
            <a:r>
              <a:rPr lang="tr-TR" dirty="0" smtClean="0">
                <a:latin typeface="Times New Roman" pitchFamily="18" charset="0"/>
                <a:cs typeface="Times New Roman" pitchFamily="18" charset="0"/>
              </a:rPr>
              <a:t>Çocuk</a:t>
            </a:r>
            <a:endParaRPr lang="tr-TR" dirty="0">
              <a:latin typeface="Times New Roman" pitchFamily="18" charset="0"/>
              <a:cs typeface="Times New Roman" pitchFamily="18" charset="0"/>
            </a:endParaRPr>
          </a:p>
        </p:txBody>
      </p:sp>
      <p:sp>
        <p:nvSpPr>
          <p:cNvPr id="3" name="2 İçerik Yer Tutucusu"/>
          <p:cNvSpPr>
            <a:spLocks noGrp="1"/>
          </p:cNvSpPr>
          <p:nvPr>
            <p:ph idx="1"/>
          </p:nvPr>
        </p:nvSpPr>
        <p:spPr/>
        <p:txBody>
          <a:bodyPr/>
          <a:lstStyle/>
          <a:p>
            <a:r>
              <a:rPr lang="tr-TR" dirty="0" smtClean="0">
                <a:latin typeface="Times New Roman" pitchFamily="18" charset="0"/>
                <a:cs typeface="Times New Roman" pitchFamily="18" charset="0"/>
              </a:rPr>
              <a:t>Genellik 3-11 yaşlar arası döneme denir. (0-2 yaş bebeklik olarak adlandırılır.)</a:t>
            </a:r>
          </a:p>
          <a:p>
            <a:r>
              <a:rPr lang="tr-TR" dirty="0" smtClean="0">
                <a:latin typeface="Times New Roman" pitchFamily="18" charset="0"/>
                <a:cs typeface="Times New Roman" pitchFamily="18" charset="0"/>
              </a:rPr>
              <a:t>Çocukluk dönemi:</a:t>
            </a:r>
          </a:p>
          <a:p>
            <a:r>
              <a:rPr lang="tr-TR" dirty="0" smtClean="0">
                <a:latin typeface="Times New Roman" pitchFamily="18" charset="0"/>
                <a:cs typeface="Times New Roman" pitchFamily="18" charset="0"/>
              </a:rPr>
              <a:t>İlk çocukluk: Yaklaşık 3-6 yaş</a:t>
            </a:r>
          </a:p>
          <a:p>
            <a:r>
              <a:rPr lang="tr-TR" dirty="0" smtClean="0">
                <a:latin typeface="Times New Roman" pitchFamily="18" charset="0"/>
                <a:cs typeface="Times New Roman" pitchFamily="18" charset="0"/>
              </a:rPr>
              <a:t>Son çocukluk: Yaklaşım 9-11 yaş</a:t>
            </a:r>
          </a:p>
          <a:p>
            <a:r>
              <a:rPr lang="tr-TR" dirty="0" smtClean="0">
                <a:latin typeface="Times New Roman" pitchFamily="18" charset="0"/>
                <a:cs typeface="Times New Roman" pitchFamily="18" charset="0"/>
              </a:rPr>
              <a:t>Evrelerini içerir. </a:t>
            </a:r>
            <a:endParaRPr lang="tr-TR"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smtClean="0"/>
              <a:t>Çelişki ve Çatışmalar</a:t>
            </a:r>
            <a:endParaRPr lang="tr-TR" dirty="0"/>
          </a:p>
        </p:txBody>
      </p:sp>
      <p:sp>
        <p:nvSpPr>
          <p:cNvPr id="3" name="2 İçerik Yer Tutucusu"/>
          <p:cNvSpPr>
            <a:spLocks noGrp="1"/>
          </p:cNvSpPr>
          <p:nvPr>
            <p:ph idx="1"/>
          </p:nvPr>
        </p:nvSpPr>
        <p:spPr/>
        <p:txBody>
          <a:bodyPr>
            <a:normAutofit fontScale="85000" lnSpcReduction="10000"/>
          </a:bodyPr>
          <a:lstStyle/>
          <a:p>
            <a:r>
              <a:rPr lang="tr-TR" dirty="0" smtClean="0"/>
              <a:t>Bilişsel gelişim sonucu güç ve kapasite yönünden artan düşünce faaliyeti, ergende bir “bağımsızlık ve güçlülük” duygusunun uyanmasına yol açmaktadır. Artık kendisini yetişkinlerin seviyesinde hissetmeye başlayan ergen, daha önceleri sınırlarını keşfetmiş olduğu ana-babasının düşünce ve davranışlarını tenkit etmeye yönelir. Bağımsız bir kişilik olarak “kendini ifade etme” güdüsünün etkisinin yoğunluk kazanması, ebeveynle ilişkileri çatışmalı bir duruma getirir.  Genellikle ergenin dini bunalımının başlangıcı, ana babasıyla olan bu çatışmadan beslenir. </a:t>
            </a:r>
            <a:endParaRPr lang="tr-TR" dirty="0"/>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smtClean="0"/>
              <a:t>Çelişki ve Çatışmalar</a:t>
            </a:r>
            <a:endParaRPr lang="tr-TR" dirty="0"/>
          </a:p>
        </p:txBody>
      </p:sp>
      <p:sp>
        <p:nvSpPr>
          <p:cNvPr id="3" name="2 İçerik Yer Tutucusu"/>
          <p:cNvSpPr>
            <a:spLocks noGrp="1"/>
          </p:cNvSpPr>
          <p:nvPr>
            <p:ph idx="1"/>
          </p:nvPr>
        </p:nvSpPr>
        <p:spPr/>
        <p:txBody>
          <a:bodyPr/>
          <a:lstStyle/>
          <a:p>
            <a:r>
              <a:rPr lang="tr-TR" dirty="0" smtClean="0"/>
              <a:t>Ergenlik döneminde kendini gösteren cinsellik, bağımsızlık gibi güdülerin yanı sıra “katı akılcılık” ve “iradecilik” kendi benliğini en üstün tutma eğilimleri, tam bir dini bağlanmaya engel olabilmekte, böylece ergenler dini bakış açısına kapalı kalabilmektedir. </a:t>
            </a:r>
            <a:endParaRPr lang="tr-TR" dirty="0"/>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smtClean="0"/>
              <a:t>Çelişki ve Çatışmalar</a:t>
            </a:r>
            <a:endParaRPr lang="tr-TR" dirty="0"/>
          </a:p>
        </p:txBody>
      </p:sp>
      <p:sp>
        <p:nvSpPr>
          <p:cNvPr id="3" name="2 İçerik Yer Tutucusu"/>
          <p:cNvSpPr>
            <a:spLocks noGrp="1"/>
          </p:cNvSpPr>
          <p:nvPr>
            <p:ph idx="1"/>
          </p:nvPr>
        </p:nvSpPr>
        <p:spPr/>
        <p:txBody>
          <a:bodyPr>
            <a:normAutofit fontScale="77500" lnSpcReduction="20000"/>
          </a:bodyPr>
          <a:lstStyle/>
          <a:p>
            <a:r>
              <a:rPr lang="tr-TR" dirty="0" smtClean="0"/>
              <a:t>Ergenlerin yaşadığı temel çatışmalardan biri cinselliktir. Cinsel olgunluğa ulaşılmış olmakla birlikte, hayatın sosyal ve ekonomik zaruretleri bazı ergenler için bu ihtiyacın meşru tatminini engellemekte veya ertelemektedir. Öte yandan bu yöndeki arzuları tahrik eden sosyal ya da ticari nitelikli uyarıcılar bu çatışmayı daha da alevlendirmektedir. Cinselliği sınırsız bir şekilde göz önüne seren ve bu yolla elde edilen zevk ve tatmini hayatın başlıca amaçlarından birisi olarak takdim eden çağdaş kültüre rağmen, cinsi davranışın hiçbir kayıt altına alınmadan icra edilmesi birçok toplumda yasaklarla kuşatılmıştır. Bu yasakların çoğu zaman dini tasviple desteklenmesi ise, dinin yasaklayıcı faktör olarak algılanmasına neden olduğundan çoğu zaman çatışmayı dinin aleyhine çevirmektedir.</a:t>
            </a:r>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smtClean="0"/>
              <a:t>Çelişki ve Çatışmalar</a:t>
            </a:r>
            <a:endParaRPr lang="tr-TR" dirty="0"/>
          </a:p>
        </p:txBody>
      </p:sp>
      <p:sp>
        <p:nvSpPr>
          <p:cNvPr id="3" name="2 İçerik Yer Tutucusu"/>
          <p:cNvSpPr>
            <a:spLocks noGrp="1"/>
          </p:cNvSpPr>
          <p:nvPr>
            <p:ph idx="1"/>
          </p:nvPr>
        </p:nvSpPr>
        <p:spPr/>
        <p:txBody>
          <a:bodyPr>
            <a:normAutofit fontScale="85000" lnSpcReduction="10000"/>
          </a:bodyPr>
          <a:lstStyle/>
          <a:p>
            <a:r>
              <a:rPr lang="tr-TR" dirty="0" smtClean="0"/>
              <a:t>Böylece ergenlerin önemli bir bölümü, dini ve cinsel eğilimler arasındaki çatışmadan doğan “suçluluk ve günahkarlık </a:t>
            </a:r>
            <a:r>
              <a:rPr lang="tr-TR" dirty="0" err="1" smtClean="0"/>
              <a:t>duygusun”dan</a:t>
            </a:r>
            <a:r>
              <a:rPr lang="tr-TR" dirty="0" smtClean="0"/>
              <a:t> rahatsız olmaktadırlar. Suçluluk duygusu hastalık ölçülerine varmadığı sürece ergenlerin dini gelişiminin dinamik kaynaklarından birini oluşturur.  Çünkü yapılan bazı araştırmalarda gençlerin “günah” olarak değerlendirdikleri bir cinsel davranışta bulunmaları durumunda en yüksek oranda başvurdukları çözüm yolunun “pişmanlık ve af dileme” olduğu tespit edilmiştir. </a:t>
            </a:r>
            <a:endParaRPr lang="tr-TR" dirty="0"/>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smtClean="0"/>
              <a:t>Çelişki ve Çatışmalar</a:t>
            </a:r>
            <a:endParaRPr lang="tr-TR" dirty="0"/>
          </a:p>
        </p:txBody>
      </p:sp>
      <p:sp>
        <p:nvSpPr>
          <p:cNvPr id="3" name="2 İçerik Yer Tutucusu"/>
          <p:cNvSpPr>
            <a:spLocks noGrp="1"/>
          </p:cNvSpPr>
          <p:nvPr>
            <p:ph idx="1"/>
          </p:nvPr>
        </p:nvSpPr>
        <p:spPr/>
        <p:txBody>
          <a:bodyPr>
            <a:normAutofit fontScale="85000" lnSpcReduction="20000"/>
          </a:bodyPr>
          <a:lstStyle/>
          <a:p>
            <a:r>
              <a:rPr lang="tr-TR" dirty="0" smtClean="0"/>
              <a:t>Özellikle çocukluk döneminde sağlıklı bir dini gelişim gösteren ergenlerin, geçici bir kararsızlık ve bunalım devresinden sonra, dini inanç ve değerlerini şuurlu olarak yeniden keşfetmeleri ve onlara kuvvetle bağlanmaları, sıklıkla karşılaşılan bir durumdur.  Dolayısıyla ergenliğin sonlarına doğru çatışmaların şiddetinde azalma ve bir tür kişilik değişimi gözlemlenir. Ergen, çocukluktan beri kendisi için huzur kaynağı olmuş olan dini inançlarına yeniden sarılır.  Derin bir sezişle varlığını hissettiği Allah, ergenin iç fırtınasını durdurur. Dini değerler ergende bir rahatlama, yatışma, sevinç ve güven duygusu oluşturur.</a:t>
            </a:r>
            <a:endParaRPr lang="tr-TR" dirty="0"/>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fontScale="90000"/>
          </a:bodyPr>
          <a:lstStyle/>
          <a:p>
            <a:r>
              <a:rPr lang="tr-TR" sz="2800" dirty="0" smtClean="0"/>
              <a:t>Çelişki ve Çatışmalar</a:t>
            </a:r>
            <a:br>
              <a:rPr lang="tr-TR" sz="2800" dirty="0" smtClean="0"/>
            </a:br>
            <a:r>
              <a:rPr lang="tr-TR" sz="2800" dirty="0" smtClean="0"/>
              <a:t>Din ergenlik döneminde gencin en az üç ihtiyacını karşılamalıdır.</a:t>
            </a:r>
            <a:endParaRPr lang="tr-TR" sz="2800" dirty="0"/>
          </a:p>
        </p:txBody>
      </p:sp>
      <p:sp>
        <p:nvSpPr>
          <p:cNvPr id="3" name="2 İçerik Yer Tutucusu"/>
          <p:cNvSpPr>
            <a:spLocks noGrp="1"/>
          </p:cNvSpPr>
          <p:nvPr>
            <p:ph idx="1"/>
          </p:nvPr>
        </p:nvSpPr>
        <p:spPr/>
        <p:txBody>
          <a:bodyPr/>
          <a:lstStyle/>
          <a:p>
            <a:r>
              <a:rPr lang="tr-TR" b="1" dirty="0" smtClean="0"/>
              <a:t>Günahkarlık duygusunun hafifletilmesi ve ahlak:</a:t>
            </a:r>
          </a:p>
          <a:p>
            <a:r>
              <a:rPr lang="tr-TR" dirty="0" smtClean="0"/>
              <a:t>Dua, tövbe ve din adamlarıyla konuşma sayesinde ergenle, affedilme, gerginliğin azalması duygularını hissederler ve daha iyi bir uyum geliştirirler.</a:t>
            </a:r>
            <a:endParaRPr lang="tr-TR" dirty="0"/>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Autofit/>
          </a:bodyPr>
          <a:lstStyle/>
          <a:p>
            <a:r>
              <a:rPr lang="tr-TR" sz="3200" dirty="0" smtClean="0"/>
              <a:t>Çelişki ve Çatışmalar</a:t>
            </a:r>
            <a:br>
              <a:rPr lang="tr-TR" sz="3200" dirty="0" smtClean="0"/>
            </a:br>
            <a:r>
              <a:rPr lang="tr-TR" sz="3200" dirty="0" smtClean="0"/>
              <a:t>Din ergenlik döneminde gencin en az üç ihtiyacını karşılamalıdır.</a:t>
            </a:r>
            <a:endParaRPr lang="tr-TR" sz="3200" dirty="0"/>
          </a:p>
        </p:txBody>
      </p:sp>
      <p:sp>
        <p:nvSpPr>
          <p:cNvPr id="3" name="2 İçerik Yer Tutucusu"/>
          <p:cNvSpPr>
            <a:spLocks noGrp="1"/>
          </p:cNvSpPr>
          <p:nvPr>
            <p:ph idx="1"/>
          </p:nvPr>
        </p:nvSpPr>
        <p:spPr/>
        <p:txBody>
          <a:bodyPr/>
          <a:lstStyle/>
          <a:p>
            <a:r>
              <a:rPr lang="tr-TR" b="1" dirty="0" smtClean="0"/>
              <a:t>Güvenlik:</a:t>
            </a:r>
          </a:p>
          <a:p>
            <a:r>
              <a:rPr lang="tr-TR" dirty="0" smtClean="0"/>
              <a:t>Dini inanç ve pratikler, ergenlerin bunlar sayesinde ölümün bile üstesinden gelen dışsal büyük bir güce bağlandıkları hissi verdiğinden, güvenlik hissi üretebilirler. </a:t>
            </a:r>
            <a:endParaRPr lang="tr-TR" dirty="0"/>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fontScale="90000"/>
          </a:bodyPr>
          <a:lstStyle/>
          <a:p>
            <a:r>
              <a:rPr lang="tr-TR" sz="3200" dirty="0" smtClean="0"/>
              <a:t>Çelişki ve Çatışmalar</a:t>
            </a:r>
            <a:br>
              <a:rPr lang="tr-TR" sz="3200" dirty="0" smtClean="0"/>
            </a:br>
            <a:r>
              <a:rPr lang="tr-TR" sz="3200" dirty="0" smtClean="0"/>
              <a:t>Din ergenlik döneminde gencin en az üç ihtiyacını karşılamalıdır.</a:t>
            </a:r>
            <a:endParaRPr lang="tr-TR" sz="3200" dirty="0"/>
          </a:p>
        </p:txBody>
      </p:sp>
      <p:sp>
        <p:nvSpPr>
          <p:cNvPr id="3" name="2 İçerik Yer Tutucusu"/>
          <p:cNvSpPr>
            <a:spLocks noGrp="1"/>
          </p:cNvSpPr>
          <p:nvPr>
            <p:ph idx="1"/>
          </p:nvPr>
        </p:nvSpPr>
        <p:spPr/>
        <p:txBody>
          <a:bodyPr/>
          <a:lstStyle/>
          <a:p>
            <a:r>
              <a:rPr lang="tr-TR" b="1" dirty="0" smtClean="0"/>
              <a:t>Hayat felsefesi:</a:t>
            </a:r>
          </a:p>
          <a:p>
            <a:r>
              <a:rPr lang="tr-TR" dirty="0" smtClean="0"/>
              <a:t>Ergen, dini sayesinde hayat değerlerindeki öncelikler,yanlışlıklar ve doğruluklar gibi konularda bir yönlenme kazanır. Ergenlik hayatının diğer yüzleri bir dine ilave olarak bu başa çıkma mekanizmalarının içindedir.</a:t>
            </a:r>
            <a:endParaRPr lang="tr-TR" dirty="0"/>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fontScale="90000"/>
          </a:bodyPr>
          <a:lstStyle/>
          <a:p>
            <a:r>
              <a:rPr lang="tr-TR" sz="3600" dirty="0" smtClean="0"/>
              <a:t>Ergenlik Dönemi Dini Gelişiminde Belirleyici Faktörler</a:t>
            </a:r>
            <a:br>
              <a:rPr lang="tr-TR" sz="3600" dirty="0" smtClean="0"/>
            </a:br>
            <a:r>
              <a:rPr lang="tr-TR" sz="3600" dirty="0" smtClean="0"/>
              <a:t>Bilişsel Faktörler</a:t>
            </a:r>
            <a:endParaRPr lang="tr-TR" sz="3600" dirty="0"/>
          </a:p>
        </p:txBody>
      </p:sp>
      <p:sp>
        <p:nvSpPr>
          <p:cNvPr id="3" name="2 İçerik Yer Tutucusu"/>
          <p:cNvSpPr>
            <a:spLocks noGrp="1"/>
          </p:cNvSpPr>
          <p:nvPr>
            <p:ph idx="1"/>
          </p:nvPr>
        </p:nvSpPr>
        <p:spPr/>
        <p:txBody>
          <a:bodyPr/>
          <a:lstStyle/>
          <a:p>
            <a:r>
              <a:rPr lang="tr-TR" dirty="0" smtClean="0"/>
              <a:t>Ergenlik dönemi boyunca ergenler, dini meseleleri düşünebilmek için zorunlu olan </a:t>
            </a:r>
            <a:r>
              <a:rPr lang="tr-TR" b="1" dirty="0" smtClean="0"/>
              <a:t>soyut kavramsallaştırma </a:t>
            </a:r>
            <a:r>
              <a:rPr lang="tr-TR" dirty="0" smtClean="0"/>
              <a:t>yeterliliğine erişirler. Bazı kültürel farklar olmakla birlikte yetişkinlik dönemine benzer bir dini hayat 12-13 yaşlarında görülmeye başlar ve bu yaşlar </a:t>
            </a:r>
            <a:r>
              <a:rPr lang="tr-TR" b="1" dirty="0" smtClean="0"/>
              <a:t>dini uyanış ve gelişim </a:t>
            </a:r>
            <a:r>
              <a:rPr lang="tr-TR" dirty="0" smtClean="0"/>
              <a:t>yaşları olarak değerlendirilir.</a:t>
            </a:r>
            <a:endParaRPr lang="tr-TR" dirty="0"/>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smtClean="0"/>
              <a:t>Bilişsel Faktörler</a:t>
            </a:r>
            <a:endParaRPr lang="tr-TR" dirty="0"/>
          </a:p>
        </p:txBody>
      </p:sp>
      <p:sp>
        <p:nvSpPr>
          <p:cNvPr id="3" name="2 İçerik Yer Tutucusu"/>
          <p:cNvSpPr>
            <a:spLocks noGrp="1"/>
          </p:cNvSpPr>
          <p:nvPr>
            <p:ph idx="1"/>
          </p:nvPr>
        </p:nvSpPr>
        <p:spPr/>
        <p:txBody>
          <a:bodyPr>
            <a:normAutofit fontScale="85000" lnSpcReduction="20000"/>
          </a:bodyPr>
          <a:lstStyle/>
          <a:p>
            <a:r>
              <a:rPr lang="tr-TR" dirty="0" smtClean="0"/>
              <a:t>Zihni bakımdan bütünleşmiş benliğinin farkına varan ergenler, hayatın sentezini tenkitçi bir şekilde yapabilecek güçte ve yapmak zorunda olduklarını hissettikleri için artık gerçeği tecrübe etmeksizin kabul etmeyerek her şeyi tenkit süzgecinden geçirmek isterler. Ergenler aynı zamanda dini inançlarının anlamını ve dini gerçeklerin mahiyetini de zihinsel olarak anlamak ve bunları yaşanan hayatla bağdaştırmak isterler. Bir dünya görüşü geliştirme, kendine yön verecek değerleri araştırma, hayatın anlamı ve kendisinin yeri ve rolü konusunda tatmin edici cevaplar bulma gibi arayış ve yönelişler gençlik döneminin kendine has özellikleridir.</a:t>
            </a:r>
            <a:endParaRPr lang="tr-TR"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fontScale="90000"/>
          </a:bodyPr>
          <a:lstStyle/>
          <a:p>
            <a:r>
              <a:rPr lang="tr-TR" dirty="0" smtClean="0">
                <a:latin typeface="Times New Roman" pitchFamily="18" charset="0"/>
                <a:cs typeface="Times New Roman" pitchFamily="18" charset="0"/>
              </a:rPr>
              <a:t>TEMEL KAVRAMLAR</a:t>
            </a:r>
            <a:br>
              <a:rPr lang="tr-TR" dirty="0" smtClean="0">
                <a:latin typeface="Times New Roman" pitchFamily="18" charset="0"/>
                <a:cs typeface="Times New Roman" pitchFamily="18" charset="0"/>
              </a:rPr>
            </a:br>
            <a:r>
              <a:rPr lang="tr-TR" dirty="0" smtClean="0">
                <a:latin typeface="Times New Roman" pitchFamily="18" charset="0"/>
                <a:cs typeface="Times New Roman" pitchFamily="18" charset="0"/>
              </a:rPr>
              <a:t>Ergen</a:t>
            </a:r>
            <a:endParaRPr lang="tr-TR" dirty="0">
              <a:latin typeface="Times New Roman" pitchFamily="18" charset="0"/>
              <a:cs typeface="Times New Roman" pitchFamily="18" charset="0"/>
            </a:endParaRPr>
          </a:p>
        </p:txBody>
      </p:sp>
      <p:sp>
        <p:nvSpPr>
          <p:cNvPr id="3" name="2 İçerik Yer Tutucusu"/>
          <p:cNvSpPr>
            <a:spLocks noGrp="1"/>
          </p:cNvSpPr>
          <p:nvPr>
            <p:ph idx="1"/>
          </p:nvPr>
        </p:nvSpPr>
        <p:spPr/>
        <p:txBody>
          <a:bodyPr/>
          <a:lstStyle/>
          <a:p>
            <a:r>
              <a:rPr lang="tr-TR" dirty="0">
                <a:latin typeface="Times New Roman" pitchFamily="18" charset="0"/>
                <a:cs typeface="Times New Roman" pitchFamily="18" charset="0"/>
              </a:rPr>
              <a:t>Ergen, insan gelişimindeki bebeklikten sonraki </a:t>
            </a:r>
            <a:r>
              <a:rPr lang="tr-TR" dirty="0" smtClean="0">
                <a:latin typeface="Times New Roman" pitchFamily="18" charset="0"/>
                <a:cs typeface="Times New Roman" pitchFamily="18" charset="0"/>
              </a:rPr>
              <a:t>en hızlı gelişim dönemini </a:t>
            </a:r>
            <a:r>
              <a:rPr lang="tr-TR" dirty="0">
                <a:latin typeface="Times New Roman" pitchFamily="18" charset="0"/>
                <a:cs typeface="Times New Roman" pitchFamily="18" charset="0"/>
              </a:rPr>
              <a:t>yaşayan bireydir</a:t>
            </a:r>
            <a:r>
              <a:rPr lang="tr-TR" dirty="0" smtClean="0">
                <a:latin typeface="Times New Roman" pitchFamily="18" charset="0"/>
                <a:cs typeface="Times New Roman" pitchFamily="18" charset="0"/>
              </a:rPr>
              <a:t>.</a:t>
            </a:r>
          </a:p>
          <a:p>
            <a:r>
              <a:rPr lang="tr-TR" dirty="0" smtClean="0">
                <a:latin typeface="Times New Roman" pitchFamily="18" charset="0"/>
                <a:cs typeface="Times New Roman" pitchFamily="18" charset="0"/>
              </a:rPr>
              <a:t>Ergenlik:</a:t>
            </a:r>
          </a:p>
          <a:p>
            <a:r>
              <a:rPr lang="tr-TR" dirty="0" smtClean="0">
                <a:latin typeface="Times New Roman" pitchFamily="18" charset="0"/>
                <a:cs typeface="Times New Roman" pitchFamily="18" charset="0"/>
              </a:rPr>
              <a:t>Erinlik: Yaklaşık 12-13 yaş</a:t>
            </a:r>
          </a:p>
          <a:p>
            <a:r>
              <a:rPr lang="tr-TR" dirty="0" smtClean="0">
                <a:latin typeface="Times New Roman" pitchFamily="18" charset="0"/>
                <a:cs typeface="Times New Roman" pitchFamily="18" charset="0"/>
              </a:rPr>
              <a:t>İlk ergenlik: Yaklaşık 14-15 yaş</a:t>
            </a:r>
          </a:p>
          <a:p>
            <a:r>
              <a:rPr lang="tr-TR" dirty="0" smtClean="0">
                <a:latin typeface="Times New Roman" pitchFamily="18" charset="0"/>
                <a:cs typeface="Times New Roman" pitchFamily="18" charset="0"/>
              </a:rPr>
              <a:t>Son ergenlik: Yaklaşık 16-18 yaş</a:t>
            </a:r>
          </a:p>
          <a:p>
            <a:r>
              <a:rPr lang="tr-TR" dirty="0" smtClean="0">
                <a:latin typeface="Times New Roman" pitchFamily="18" charset="0"/>
                <a:cs typeface="Times New Roman" pitchFamily="18" charset="0"/>
              </a:rPr>
              <a:t>Evrelerini kapsar.</a:t>
            </a:r>
            <a:endParaRPr lang="tr-TR"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smtClean="0"/>
              <a:t>Bilişsel Faktörler</a:t>
            </a:r>
            <a:endParaRPr lang="tr-TR" dirty="0"/>
          </a:p>
        </p:txBody>
      </p:sp>
      <p:sp>
        <p:nvSpPr>
          <p:cNvPr id="3" name="2 İçerik Yer Tutucusu"/>
          <p:cNvSpPr>
            <a:spLocks noGrp="1"/>
          </p:cNvSpPr>
          <p:nvPr>
            <p:ph idx="1"/>
          </p:nvPr>
        </p:nvSpPr>
        <p:spPr/>
        <p:txBody>
          <a:bodyPr>
            <a:normAutofit fontScale="85000" lnSpcReduction="10000"/>
          </a:bodyPr>
          <a:lstStyle/>
          <a:p>
            <a:r>
              <a:rPr lang="tr-TR" dirty="0" smtClean="0"/>
              <a:t>Kendisini çevreleyen şeyleri artık basit bir şekilde görmeyen ergen; iç dünyasında olup bitenlere karşı şaşkınlığa düşebilir. Kendisini sıkıştıran bir tür deruni kararsızlık içine düşen ergen, bu kararsızlık ve şaşkınlık ortamında içgüdüsel olarak Allah’a yönelebilir. Dini inanç ve değerler bir anda onun için büyük bir önem kazanmaya başlar. Ölüm, cennet ve cehennem, kader, insanlar arası eşitsizlikler gibi konular ilk defa derinlemesine düşünülmeye başlanır. Ruhun duygusal derinliğinden hız alan dini arzu ve arayış bilişsel gelişimin yardımıyla şuurlu bir dini uyanışı hazırlar.</a:t>
            </a:r>
            <a:endParaRPr lang="tr-TR" dirty="0"/>
          </a:p>
        </p:txBody>
      </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fontScale="90000"/>
          </a:bodyPr>
          <a:lstStyle/>
          <a:p>
            <a:r>
              <a:rPr lang="tr-TR" sz="3200" dirty="0" smtClean="0"/>
              <a:t>Ergenlik Dönemi Dini Gelişiminde </a:t>
            </a:r>
            <a:r>
              <a:rPr lang="tr-TR" sz="3200" dirty="0" err="1" smtClean="0"/>
              <a:t>Belirleici</a:t>
            </a:r>
            <a:r>
              <a:rPr lang="tr-TR" sz="3200" dirty="0" smtClean="0"/>
              <a:t> Faktörler</a:t>
            </a:r>
            <a:br>
              <a:rPr lang="tr-TR" sz="3200" dirty="0" smtClean="0"/>
            </a:br>
            <a:r>
              <a:rPr lang="tr-TR" sz="3200" dirty="0" smtClean="0"/>
              <a:t>Sosyal Faktörler</a:t>
            </a:r>
            <a:endParaRPr lang="tr-TR" sz="3200" dirty="0"/>
          </a:p>
        </p:txBody>
      </p:sp>
      <p:sp>
        <p:nvSpPr>
          <p:cNvPr id="3" name="2 İçerik Yer Tutucusu"/>
          <p:cNvSpPr>
            <a:spLocks noGrp="1"/>
          </p:cNvSpPr>
          <p:nvPr>
            <p:ph idx="1"/>
          </p:nvPr>
        </p:nvSpPr>
        <p:spPr/>
        <p:txBody>
          <a:bodyPr/>
          <a:lstStyle/>
          <a:p>
            <a:r>
              <a:rPr lang="tr-TR" dirty="0" smtClean="0"/>
              <a:t>Çocukluk dönemi boyunca iki temel faktör olan aile ve dini kurumlar dine yönelik olarak (dindar olmayan ailelerde dine karşı) çocuğu farklı derecelerde etkilerler. Diğer taraftan ergenlik döneminde ise resme yeni sosyal faktörler girer ve bu faktörler eskilerle karşı karşıya gelir. </a:t>
            </a:r>
            <a:endParaRPr lang="tr-TR" dirty="0"/>
          </a:p>
        </p:txBody>
      </p:sp>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smtClean="0"/>
              <a:t>Sosyal Faktörler</a:t>
            </a:r>
            <a:endParaRPr lang="tr-TR" dirty="0"/>
          </a:p>
        </p:txBody>
      </p:sp>
      <p:sp>
        <p:nvSpPr>
          <p:cNvPr id="3" name="2 İçerik Yer Tutucusu"/>
          <p:cNvSpPr>
            <a:spLocks noGrp="1"/>
          </p:cNvSpPr>
          <p:nvPr>
            <p:ph idx="1"/>
          </p:nvPr>
        </p:nvSpPr>
        <p:spPr/>
        <p:txBody>
          <a:bodyPr>
            <a:normAutofit fontScale="85000" lnSpcReduction="20000"/>
          </a:bodyPr>
          <a:lstStyle/>
          <a:p>
            <a:r>
              <a:rPr lang="tr-TR" dirty="0" smtClean="0"/>
              <a:t>İlk yeni etki </a:t>
            </a:r>
            <a:r>
              <a:rPr lang="tr-TR" b="1" dirty="0" smtClean="0"/>
              <a:t>akranların </a:t>
            </a:r>
            <a:r>
              <a:rPr lang="tr-TR" dirty="0" smtClean="0"/>
              <a:t>etkisidir. </a:t>
            </a:r>
          </a:p>
          <a:p>
            <a:r>
              <a:rPr lang="tr-TR" dirty="0" smtClean="0"/>
              <a:t>Dindar ergenler, kendi dini inançlarına uymayan hatta onlara meydan okuyan inançlara bağlı yeni arkadaşlar edinirler. Akran etkisi öylesine büyük olabilir ki belli yasaklara karşı açık bir meydan okuma meydana gelebilir. Ergenler davranışlarını kısmen sosyal kıyaslamalar vasıtasıyla düzenlemeye giriştikleri için örnek alınan modeller ergenleri kendi bakış açılarına uymaya zorlayabilir. Akranlar bunu yapmak için ergenler üzerinde doğrudan bir baskı kurmasa da, onların mevcut kıyaslama merkezleri belli derecelerde kendini yeniden değerlendirmeye iter. </a:t>
            </a:r>
            <a:endParaRPr lang="tr-TR" dirty="0"/>
          </a:p>
        </p:txBody>
      </p:sp>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smtClean="0"/>
              <a:t>Sosyal Faktörler</a:t>
            </a:r>
            <a:endParaRPr lang="tr-TR" dirty="0"/>
          </a:p>
        </p:txBody>
      </p:sp>
      <p:sp>
        <p:nvSpPr>
          <p:cNvPr id="3" name="2 İçerik Yer Tutucusu"/>
          <p:cNvSpPr>
            <a:spLocks noGrp="1"/>
          </p:cNvSpPr>
          <p:nvPr>
            <p:ph idx="1"/>
          </p:nvPr>
        </p:nvSpPr>
        <p:spPr/>
        <p:txBody>
          <a:bodyPr>
            <a:normAutofit fontScale="70000" lnSpcReduction="20000"/>
          </a:bodyPr>
          <a:lstStyle/>
          <a:p>
            <a:r>
              <a:rPr lang="tr-TR" dirty="0" smtClean="0"/>
              <a:t>İkinci kritik sosyal etki kaynağı </a:t>
            </a:r>
            <a:r>
              <a:rPr lang="tr-TR" b="1" dirty="0" smtClean="0"/>
              <a:t>okul</a:t>
            </a:r>
            <a:r>
              <a:rPr lang="tr-TR" dirty="0" smtClean="0"/>
              <a:t>dur. Ergen evde olaylarla ilgili dini açıklamalar öğrenmiş olabilir. Yani o, tabiatüstü yüklemeler yapmak için </a:t>
            </a:r>
            <a:r>
              <a:rPr lang="tr-TR" dirty="0" err="1" smtClean="0"/>
              <a:t>Kur’an’ı</a:t>
            </a:r>
            <a:r>
              <a:rPr lang="tr-TR" dirty="0" smtClean="0"/>
              <a:t> ailede öğrenmiş olabilir. Ancak okulda vurgu tabii (natüralist) açıklamalar üzerinedir. Okuldaki ağırlıklı vurgu, bilim ve objektiflik üzerinedir ve bu bakış açısı, ergenin zihninde dini yorumlamaların değerinde güvensizlik meydana getirir. Bu durum sadece bilimsel mantığın ürettiği bir durum değildir. Zaman zaman bizzat öğretmenler dinin yanlış olabileceği ihtimalini göstermeye çalışırlar. Dindar ailelerden gelen ergenler, kendilerini daha samimi bir şekilde dine verebilmektedirler. Din eğitimi veren okullara giden ergenler de ergenlik dönemleri boyunca bu tür okullara gitmeyenlerden daha yüksek düzeyde dini inanç ve davranış düzeyi göstermektedir.</a:t>
            </a:r>
            <a:endParaRPr lang="tr-TR" dirty="0"/>
          </a:p>
        </p:txBody>
      </p:sp>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fontScale="90000"/>
          </a:bodyPr>
          <a:lstStyle/>
          <a:p>
            <a:r>
              <a:rPr lang="tr-TR" sz="3600" dirty="0" smtClean="0"/>
              <a:t>Ergenlik Dönemi Dini Gelişiminde Belirleyici Faktörler</a:t>
            </a:r>
            <a:br>
              <a:rPr lang="tr-TR" sz="3600" dirty="0" smtClean="0"/>
            </a:br>
            <a:r>
              <a:rPr lang="tr-TR" sz="3600" dirty="0" smtClean="0"/>
              <a:t>Kişisel Faktörler</a:t>
            </a:r>
            <a:endParaRPr lang="tr-TR" sz="3600" dirty="0"/>
          </a:p>
        </p:txBody>
      </p:sp>
      <p:sp>
        <p:nvSpPr>
          <p:cNvPr id="3" name="2 İçerik Yer Tutucusu"/>
          <p:cNvSpPr>
            <a:spLocks noGrp="1"/>
          </p:cNvSpPr>
          <p:nvPr>
            <p:ph idx="1"/>
          </p:nvPr>
        </p:nvSpPr>
        <p:spPr/>
        <p:txBody>
          <a:bodyPr>
            <a:normAutofit fontScale="92500" lnSpcReduction="10000"/>
          </a:bodyPr>
          <a:lstStyle/>
          <a:p>
            <a:r>
              <a:rPr lang="tr-TR" dirty="0" smtClean="0"/>
              <a:t>Kişisel faktörler, </a:t>
            </a:r>
            <a:r>
              <a:rPr lang="tr-TR" b="1" dirty="0" smtClean="0"/>
              <a:t>bireyselleşme ve kimlik </a:t>
            </a:r>
            <a:r>
              <a:rPr lang="tr-TR" dirty="0" smtClean="0"/>
              <a:t>kavramlarıyla özetlenebilir. Bireyselleşme farklı, ayrı bir birey olma sürecine, kimlik ise kararlı bir kendilik tanımı geliştirmeye referansta bulunmaktadır.</a:t>
            </a:r>
          </a:p>
          <a:p>
            <a:r>
              <a:rPr lang="tr-TR" i="1" dirty="0" smtClean="0"/>
              <a:t>Ben kendime özgü diğer varlıklardan ayrı ve farklı bir varlığım. O halde kendime özgü bir kimliğim olmalıdır.</a:t>
            </a:r>
          </a:p>
          <a:p>
            <a:r>
              <a:rPr lang="tr-TR" b="1" i="1" dirty="0" smtClean="0"/>
              <a:t>Ergenlik döneminde ergenlerin çözümünde en çok güçlük yaşadığı tek sorun, kimlik problemidir.</a:t>
            </a:r>
            <a:endParaRPr lang="tr-TR" b="1" i="1" dirty="0"/>
          </a:p>
        </p:txBody>
      </p:sp>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smtClean="0"/>
              <a:t>Kişisel Faktörler</a:t>
            </a:r>
            <a:endParaRPr lang="tr-TR" dirty="0"/>
          </a:p>
        </p:txBody>
      </p:sp>
      <p:sp>
        <p:nvSpPr>
          <p:cNvPr id="3" name="2 İçerik Yer Tutucusu"/>
          <p:cNvSpPr>
            <a:spLocks noGrp="1"/>
          </p:cNvSpPr>
          <p:nvPr>
            <p:ph idx="1"/>
          </p:nvPr>
        </p:nvSpPr>
        <p:spPr/>
        <p:txBody>
          <a:bodyPr/>
          <a:lstStyle/>
          <a:p>
            <a:r>
              <a:rPr lang="tr-TR" dirty="0" smtClean="0"/>
              <a:t>Kimlik krizi sadece dini bir arayış değildir. O, hayatın birçok cephesini ilgilendiren bütün bir boyutlar dizisinin bir parçasıdır. Dini kimlik krizi de diğer konularla ilgili krizlerde olduğu gibi bir seyir izler. Kimlik krizinin doğal bir sonucu olarak ergenler ayrı bir birey olma ve sorumluluk duygusu geliştirmeye başlarlar.</a:t>
            </a:r>
            <a:endParaRPr lang="tr-TR" dirty="0"/>
          </a:p>
        </p:txBody>
      </p:sp>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fontScale="90000"/>
          </a:bodyPr>
          <a:lstStyle/>
          <a:p>
            <a:r>
              <a:rPr lang="tr-TR" dirty="0" smtClean="0"/>
              <a:t>Ergenlik Dönemi Dini Gelişimde Belirleyici Faktörler (Özet)</a:t>
            </a:r>
            <a:endParaRPr lang="tr-TR" dirty="0"/>
          </a:p>
        </p:txBody>
      </p:sp>
      <p:sp>
        <p:nvSpPr>
          <p:cNvPr id="3" name="2 İçerik Yer Tutucusu"/>
          <p:cNvSpPr>
            <a:spLocks noGrp="1"/>
          </p:cNvSpPr>
          <p:nvPr>
            <p:ph idx="1"/>
          </p:nvPr>
        </p:nvSpPr>
        <p:spPr/>
        <p:txBody>
          <a:bodyPr>
            <a:normAutofit fontScale="77500" lnSpcReduction="20000"/>
          </a:bodyPr>
          <a:lstStyle/>
          <a:p>
            <a:r>
              <a:rPr lang="tr-TR" dirty="0" smtClean="0"/>
              <a:t>Zihinsel, sosyal ve kişisel faktörlerin birbiriyle etkileşimi bir taraftan ergeni dini bir arayışa iterken diğer taraftan onu arayışı doğrultusunda hareket etmeye muktedir kılar. Diğer taraftan bilişsel kabiliyetler, ergene olgun bir bakış açısıyla sorunları düşünüp değerlendirme gücü verirken alnı zamanda yeni bir bilgi kaynağı durumunda olan sosyal çevre zorunlu bir meydan okuma da üretir. Bireyselleşme ve kimlik geliştirme süreci, sorunlarla ilgili bireyi tatmin edici edici çözümler üretmeyi teşvik eden kişisel bir güdü üretir. Bu süreç boyunca tamamen dini kökenli olan sorular da tabii bir şekilde sorulur. Bu olgunlaşma süreci ergeni, hem deni hem de diğer konularda kendi başına bağımsız karar vermeye yönlendirir.</a:t>
            </a:r>
            <a:endParaRPr lang="tr-TR" dirty="0"/>
          </a:p>
        </p:txBody>
      </p:sp>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fontScale="90000"/>
          </a:bodyPr>
          <a:lstStyle/>
          <a:p>
            <a:r>
              <a:rPr lang="tr-TR" dirty="0" smtClean="0"/>
              <a:t>Dini İnanç ve Tutumların Netleşmesi</a:t>
            </a:r>
            <a:endParaRPr lang="tr-TR" dirty="0"/>
          </a:p>
        </p:txBody>
      </p:sp>
      <p:sp>
        <p:nvSpPr>
          <p:cNvPr id="3" name="2 İçerik Yer Tutucusu"/>
          <p:cNvSpPr>
            <a:spLocks noGrp="1"/>
          </p:cNvSpPr>
          <p:nvPr>
            <p:ph idx="1"/>
          </p:nvPr>
        </p:nvSpPr>
        <p:spPr/>
        <p:txBody>
          <a:bodyPr>
            <a:normAutofit lnSpcReduction="10000"/>
          </a:bodyPr>
          <a:lstStyle/>
          <a:p>
            <a:r>
              <a:rPr lang="tr-TR" dirty="0" smtClean="0"/>
              <a:t>Ergenliğin son döneminde genel olarak dini arayışlar, bocalamalar, şüphe ve kararsızlıklar yatışır ve bir sonuca ulaşılır.</a:t>
            </a:r>
          </a:p>
          <a:p>
            <a:r>
              <a:rPr lang="tr-TR" dirty="0" smtClean="0"/>
              <a:t>Çatışmalarla bunalım ve krizlerle dolu ergenlik dönemi, bir süre sonra yerini istikrarlı ve sakin bir döneme bırakır. Durulma, kimi ergenlerde kısa zamanda ve sessizce gerçekleşirken; ergenlerde ise uzun zamanda ve isyancı tepkilerle gerçekleşir.</a:t>
            </a:r>
            <a:endParaRPr lang="tr-TR" dirty="0"/>
          </a:p>
        </p:txBody>
      </p:sp>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5" name="Rectangle 4"/>
          <p:cNvSpPr>
            <a:spLocks noGrp="1" noChangeArrowheads="1"/>
          </p:cNvSpPr>
          <p:nvPr>
            <p:ph type="title"/>
          </p:nvPr>
        </p:nvSpPr>
        <p:spPr>
          <a:noFill/>
        </p:spPr>
        <p:txBody>
          <a:bodyPr>
            <a:normAutofit fontScale="90000"/>
          </a:bodyPr>
          <a:lstStyle/>
          <a:p>
            <a:pPr eaLnBrk="1" hangingPunct="1"/>
            <a:r>
              <a:rPr lang="tr-TR" sz="4000" u="sng" dirty="0" smtClean="0"/>
              <a:t>ERGENLİK DÖNEMİ DİNİ EĞİTİM</a:t>
            </a:r>
          </a:p>
        </p:txBody>
      </p:sp>
      <p:sp>
        <p:nvSpPr>
          <p:cNvPr id="54274" name="Rectangle 3"/>
          <p:cNvSpPr>
            <a:spLocks noGrp="1" noChangeArrowheads="1"/>
          </p:cNvSpPr>
          <p:nvPr>
            <p:ph idx="1"/>
          </p:nvPr>
        </p:nvSpPr>
        <p:spPr>
          <a:xfrm>
            <a:off x="0" y="1628775"/>
            <a:ext cx="5834063" cy="4852988"/>
          </a:xfrm>
        </p:spPr>
        <p:txBody>
          <a:bodyPr/>
          <a:lstStyle/>
          <a:p>
            <a:pPr algn="ctr" eaLnBrk="1" hangingPunct="1">
              <a:lnSpc>
                <a:spcPct val="80000"/>
              </a:lnSpc>
              <a:buFontTx/>
              <a:buNone/>
            </a:pPr>
            <a:r>
              <a:rPr lang="tr-TR" sz="2400" smtClean="0"/>
              <a:t>Ergenlik dönemi ibadetlerle ilgili bazı anekdotlar:</a:t>
            </a:r>
          </a:p>
          <a:p>
            <a:pPr algn="ctr" eaLnBrk="1" hangingPunct="1">
              <a:lnSpc>
                <a:spcPct val="80000"/>
              </a:lnSpc>
              <a:buFontTx/>
              <a:buNone/>
            </a:pPr>
            <a:r>
              <a:rPr lang="tr-TR" sz="2400" smtClean="0"/>
              <a:t>… “Namaz kılmamam tepkilere yol açınca inatlaştım. En çok tepkiyi de ergenlik dönemine girerken ağabeyimden gördüm. Artık namaz kılmam gerektiğini biliyordum,  ancak “sırf tepkiler sonucu namaz kılıyor” derler diye yine kılmadım. Evde kimse olmadığı zaman gizli gizli kılıyordum. Bu şekilde namaz alışkanlık haline geldi ve artık birilerinin yanında da kılabiliyordum. Ancak keşke namazı böyle öğrenmeseydim, keşke Allah’ı sevdirerek namazı öğretselerdi.”</a:t>
            </a:r>
          </a:p>
          <a:p>
            <a:pPr eaLnBrk="1" hangingPunct="1">
              <a:lnSpc>
                <a:spcPct val="80000"/>
              </a:lnSpc>
            </a:pPr>
            <a:endParaRPr lang="tr-TR" sz="2400" smtClean="0"/>
          </a:p>
        </p:txBody>
      </p:sp>
      <p:pic>
        <p:nvPicPr>
          <p:cNvPr id="54276" name="Picture 7" descr="namaz1"/>
          <p:cNvPicPr>
            <a:picLocks noChangeAspect="1" noChangeArrowheads="1"/>
          </p:cNvPicPr>
          <p:nvPr/>
        </p:nvPicPr>
        <p:blipFill>
          <a:blip r:embed="rId3" cstate="print"/>
          <a:srcRect/>
          <a:stretch>
            <a:fillRect/>
          </a:stretch>
        </p:blipFill>
        <p:spPr bwMode="auto">
          <a:xfrm>
            <a:off x="6011863" y="1557338"/>
            <a:ext cx="2735262" cy="4752975"/>
          </a:xfrm>
          <a:prstGeom prst="rect">
            <a:avLst/>
          </a:prstGeom>
          <a:noFill/>
          <a:ln w="9525">
            <a:solidFill>
              <a:srgbClr val="000000"/>
            </a:solidFill>
            <a:miter lim="800000"/>
            <a:headEnd/>
            <a:tailEnd/>
          </a:ln>
        </p:spPr>
      </p:pic>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9" name="Rectangle 4"/>
          <p:cNvSpPr>
            <a:spLocks noGrp="1" noChangeArrowheads="1"/>
          </p:cNvSpPr>
          <p:nvPr>
            <p:ph type="title"/>
          </p:nvPr>
        </p:nvSpPr>
        <p:spPr>
          <a:noFill/>
        </p:spPr>
        <p:txBody>
          <a:bodyPr>
            <a:normAutofit fontScale="90000"/>
          </a:bodyPr>
          <a:lstStyle/>
          <a:p>
            <a:pPr eaLnBrk="1" hangingPunct="1"/>
            <a:r>
              <a:rPr lang="tr-TR" sz="4000" u="sng" smtClean="0"/>
              <a:t>ERGENLİK DÖNEMİ DİN EĞİTİMİ</a:t>
            </a:r>
          </a:p>
        </p:txBody>
      </p:sp>
      <p:sp>
        <p:nvSpPr>
          <p:cNvPr id="55298" name="Rectangle 3"/>
          <p:cNvSpPr>
            <a:spLocks noGrp="1" noChangeArrowheads="1"/>
          </p:cNvSpPr>
          <p:nvPr>
            <p:ph idx="1"/>
          </p:nvPr>
        </p:nvSpPr>
        <p:spPr>
          <a:xfrm>
            <a:off x="2916238" y="1268413"/>
            <a:ext cx="5843587" cy="4525962"/>
          </a:xfrm>
        </p:spPr>
        <p:txBody>
          <a:bodyPr>
            <a:normAutofit fontScale="92500" lnSpcReduction="10000"/>
          </a:bodyPr>
          <a:lstStyle/>
          <a:p>
            <a:pPr algn="ctr" eaLnBrk="1" hangingPunct="1">
              <a:lnSpc>
                <a:spcPct val="80000"/>
              </a:lnSpc>
              <a:buFontTx/>
              <a:buNone/>
            </a:pPr>
            <a:r>
              <a:rPr lang="tr-TR" sz="2400" smtClean="0"/>
              <a:t>“Ben bir zamanlar namaz kılmıyordum. Namaz kılmıyorum diye babam beni hortumla döver ve banyoya hapsederdi. Buna rağmen kılmazdım. Beni zorla sabah namazına kaldırırdı. Kalkmadığımda üzerime soğuk su dökerdi. Ben de kalkar abdest alıyormuş gibi musluğun suyunu biraz boşa akıtırdım. Ondan sonra seccadenin üzerinde biraz otururdum. Arada bir secde eder gibi yatardım. O zaman 10–11 yaşlarındaydım. Şimdi ise 18 yaşındayım ve hala namaz kılmıyorum. Bunun için beni çok dövdü, bana çok laf söyledi, ağır hakaretler etti. Bunun yerine bana sarılıp, beni bir kerecik öpseydi, namaz kılmam için benimle konuşsaydı, beni namaza teşvik etseydi kılardım. Vallahi de kılardım billahi de kılardım.”</a:t>
            </a:r>
            <a:br>
              <a:rPr lang="tr-TR" sz="2400" smtClean="0"/>
            </a:br>
            <a:endParaRPr lang="tr-TR" sz="2400" smtClean="0"/>
          </a:p>
          <a:p>
            <a:pPr eaLnBrk="1" hangingPunct="1">
              <a:lnSpc>
                <a:spcPct val="80000"/>
              </a:lnSpc>
            </a:pPr>
            <a:endParaRPr lang="tr-TR" sz="2400" smtClean="0"/>
          </a:p>
        </p:txBody>
      </p:sp>
      <p:pic>
        <p:nvPicPr>
          <p:cNvPr id="55300" name="Picture 5" descr="b1bcea9cb435d09220ba623074d8ad7c_1264066303"/>
          <p:cNvPicPr>
            <a:picLocks noChangeAspect="1" noChangeArrowheads="1"/>
          </p:cNvPicPr>
          <p:nvPr/>
        </p:nvPicPr>
        <p:blipFill>
          <a:blip r:embed="rId3" cstate="print"/>
          <a:srcRect/>
          <a:stretch>
            <a:fillRect/>
          </a:stretch>
        </p:blipFill>
        <p:spPr bwMode="auto">
          <a:xfrm>
            <a:off x="323850" y="1484313"/>
            <a:ext cx="2733675" cy="4752975"/>
          </a:xfrm>
          <a:prstGeom prst="rect">
            <a:avLst/>
          </a:prstGeom>
          <a:noFill/>
          <a:ln w="9525">
            <a:noFill/>
            <a:miter lim="800000"/>
            <a:headEnd/>
            <a:tailEnd/>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fontScale="90000"/>
          </a:bodyPr>
          <a:lstStyle/>
          <a:p>
            <a:r>
              <a:rPr lang="tr-TR" dirty="0" smtClean="0">
                <a:latin typeface="Times New Roman" pitchFamily="18" charset="0"/>
                <a:cs typeface="Times New Roman" pitchFamily="18" charset="0"/>
              </a:rPr>
              <a:t>TEMEL KAVRAMLAR</a:t>
            </a:r>
            <a:br>
              <a:rPr lang="tr-TR" dirty="0" smtClean="0">
                <a:latin typeface="Times New Roman" pitchFamily="18" charset="0"/>
                <a:cs typeface="Times New Roman" pitchFamily="18" charset="0"/>
              </a:rPr>
            </a:br>
            <a:r>
              <a:rPr lang="tr-TR" dirty="0" smtClean="0">
                <a:latin typeface="Times New Roman" pitchFamily="18" charset="0"/>
                <a:cs typeface="Times New Roman" pitchFamily="18" charset="0"/>
              </a:rPr>
              <a:t>Gelişim</a:t>
            </a:r>
            <a:endParaRPr lang="tr-TR" dirty="0">
              <a:latin typeface="Times New Roman" pitchFamily="18" charset="0"/>
              <a:cs typeface="Times New Roman" pitchFamily="18" charset="0"/>
            </a:endParaRPr>
          </a:p>
        </p:txBody>
      </p:sp>
      <p:sp>
        <p:nvSpPr>
          <p:cNvPr id="3" name="2 İçerik Yer Tutucusu"/>
          <p:cNvSpPr>
            <a:spLocks noGrp="1"/>
          </p:cNvSpPr>
          <p:nvPr>
            <p:ph idx="1"/>
          </p:nvPr>
        </p:nvSpPr>
        <p:spPr/>
        <p:txBody>
          <a:bodyPr>
            <a:normAutofit lnSpcReduction="10000"/>
          </a:bodyPr>
          <a:lstStyle/>
          <a:p>
            <a:r>
              <a:rPr lang="tr-TR" sz="4400" dirty="0" smtClean="0">
                <a:latin typeface="Times New Roman" pitchFamily="18" charset="0"/>
                <a:cs typeface="Times New Roman" pitchFamily="18" charset="0"/>
              </a:rPr>
              <a:t>Döllenmeden ölüme kadar süren yaşam dönemi içinde organizmada gözlenen düzenli ve sürekli değişikliklerdir.</a:t>
            </a:r>
          </a:p>
          <a:p>
            <a:r>
              <a:rPr lang="tr-TR" sz="4400" dirty="0" smtClean="0">
                <a:latin typeface="Times New Roman" pitchFamily="18" charset="0"/>
                <a:cs typeface="Times New Roman" pitchFamily="18" charset="0"/>
              </a:rPr>
              <a:t>Gelişim, kalıtım ve çevrenin etkileşimi sonucu gerçekleşmektedir.</a:t>
            </a:r>
          </a:p>
          <a:p>
            <a:endParaRPr lang="tr-TR" sz="4400" dirty="0" smtClean="0">
              <a:latin typeface="Times New Roman" pitchFamily="18" charset="0"/>
              <a:cs typeface="Times New Roman" pitchFamily="18" charset="0"/>
            </a:endParaRPr>
          </a:p>
          <a:p>
            <a:endParaRPr lang="tr-TR" sz="4400" dirty="0" smtClean="0">
              <a:latin typeface="Times New Roman" pitchFamily="18" charset="0"/>
              <a:cs typeface="Times New Roman" pitchFamily="18" charset="0"/>
            </a:endParaRPr>
          </a:p>
          <a:p>
            <a:pPr>
              <a:buNone/>
            </a:pPr>
            <a:endParaRPr lang="tr-TR" sz="4400" dirty="0" smtClean="0">
              <a:latin typeface="Times New Roman" pitchFamily="18" charset="0"/>
              <a:cs typeface="Times New Roman" pitchFamily="18" charset="0"/>
            </a:endParaRPr>
          </a:p>
          <a:p>
            <a:endParaRPr lang="tr-TR" dirty="0"/>
          </a:p>
        </p:txBody>
      </p:sp>
    </p:spTree>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3" name="Rectangle 4"/>
          <p:cNvSpPr>
            <a:spLocks noGrp="1" noChangeArrowheads="1"/>
          </p:cNvSpPr>
          <p:nvPr>
            <p:ph type="title"/>
          </p:nvPr>
        </p:nvSpPr>
        <p:spPr>
          <a:noFill/>
        </p:spPr>
        <p:txBody>
          <a:bodyPr>
            <a:normAutofit fontScale="90000"/>
          </a:bodyPr>
          <a:lstStyle/>
          <a:p>
            <a:pPr eaLnBrk="1" hangingPunct="1"/>
            <a:r>
              <a:rPr lang="tr-TR" sz="4000" u="sng" smtClean="0"/>
              <a:t>ERGENLİK DÖNEMİ DİN EĞİTİMİ</a:t>
            </a:r>
          </a:p>
        </p:txBody>
      </p:sp>
      <p:sp>
        <p:nvSpPr>
          <p:cNvPr id="56322" name="Rectangle 3"/>
          <p:cNvSpPr>
            <a:spLocks noGrp="1" noChangeArrowheads="1"/>
          </p:cNvSpPr>
          <p:nvPr>
            <p:ph idx="1"/>
          </p:nvPr>
        </p:nvSpPr>
        <p:spPr>
          <a:xfrm>
            <a:off x="179388" y="1628775"/>
            <a:ext cx="5761037" cy="5040313"/>
          </a:xfrm>
        </p:spPr>
        <p:txBody>
          <a:bodyPr/>
          <a:lstStyle/>
          <a:p>
            <a:pPr algn="ctr" eaLnBrk="1" hangingPunct="1">
              <a:lnSpc>
                <a:spcPct val="90000"/>
              </a:lnSpc>
              <a:buFontTx/>
              <a:buNone/>
            </a:pPr>
            <a:r>
              <a:rPr lang="tr-TR" sz="2400" smtClean="0"/>
              <a:t>“… Çocukken annem beni sabah namazına kaldırırdı, ben kalkamayınca da ısrar etmez; fakat sabah olunca,  benimle konuşurdu. ‘Ben senin iyiliğinden başka bir şey istemem’ demesi kalbimi her zaman sızlatırdı. Ben de ona ertesi gün kalkacağıma dair söz verirdim. Onda hissettiğim o masumane tavır beni çok etkilerdi. Fazla ısrarcı olmayan,  ama bir o kadar derinlere nüfuz eden sözleri bugün benim beş vakit namazımı düzgün olarak kılmama neden olmuştur.”</a:t>
            </a:r>
          </a:p>
          <a:p>
            <a:pPr eaLnBrk="1" hangingPunct="1">
              <a:lnSpc>
                <a:spcPct val="90000"/>
              </a:lnSpc>
            </a:pPr>
            <a:endParaRPr lang="tr-TR" sz="2400" smtClean="0"/>
          </a:p>
        </p:txBody>
      </p:sp>
      <p:pic>
        <p:nvPicPr>
          <p:cNvPr id="56324" name="Picture 8"/>
          <p:cNvPicPr>
            <a:picLocks noChangeAspect="1" noChangeArrowheads="1"/>
          </p:cNvPicPr>
          <p:nvPr/>
        </p:nvPicPr>
        <p:blipFill>
          <a:blip r:embed="rId3" cstate="print">
            <a:lum contrast="12000"/>
          </a:blip>
          <a:srcRect/>
          <a:stretch>
            <a:fillRect/>
          </a:stretch>
        </p:blipFill>
        <p:spPr bwMode="auto">
          <a:xfrm>
            <a:off x="6011863" y="1341438"/>
            <a:ext cx="2735262" cy="4752975"/>
          </a:xfrm>
          <a:prstGeom prst="rect">
            <a:avLst/>
          </a:prstGeom>
          <a:noFill/>
          <a:ln w="9525">
            <a:solidFill>
              <a:srgbClr val="000000"/>
            </a:solidFill>
            <a:miter lim="800000"/>
            <a:headEnd/>
            <a:tailEnd/>
          </a:ln>
        </p:spPr>
      </p:pic>
    </p:spTree>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fontScale="90000"/>
          </a:bodyPr>
          <a:lstStyle/>
          <a:p>
            <a:r>
              <a:rPr lang="tr-TR" dirty="0" smtClean="0"/>
              <a:t>Ne Yapılabilir?</a:t>
            </a:r>
            <a:br>
              <a:rPr lang="tr-TR" dirty="0" smtClean="0"/>
            </a:br>
            <a:r>
              <a:rPr lang="tr-TR" dirty="0" smtClean="0"/>
              <a:t>İyi İletişim: Hoşgörü, Anlayış ve Sabır</a:t>
            </a:r>
            <a:endParaRPr lang="tr-TR" dirty="0"/>
          </a:p>
        </p:txBody>
      </p:sp>
      <p:sp>
        <p:nvSpPr>
          <p:cNvPr id="3" name="2 İçerik Yer Tutucusu"/>
          <p:cNvSpPr>
            <a:spLocks noGrp="1"/>
          </p:cNvSpPr>
          <p:nvPr>
            <p:ph idx="1"/>
          </p:nvPr>
        </p:nvSpPr>
        <p:spPr/>
        <p:txBody>
          <a:bodyPr>
            <a:normAutofit fontScale="92500" lnSpcReduction="20000"/>
          </a:bodyPr>
          <a:lstStyle/>
          <a:p>
            <a:pPr>
              <a:buNone/>
            </a:pPr>
            <a:r>
              <a:rPr lang="tr-TR" b="1" dirty="0" smtClean="0"/>
              <a:t>   </a:t>
            </a:r>
            <a:r>
              <a:rPr lang="tr-TR" dirty="0" smtClean="0"/>
              <a:t>Ergene karşı yetişkinin baskı ve yasaklara dayanan disiplin anlayışı, olumlu ve yapıcı olması gereken bu evreyi çatışmalarla dolu, olumsuz bir döneme dönüştürebilir.</a:t>
            </a:r>
          </a:p>
          <a:p>
            <a:r>
              <a:rPr lang="tr-TR" dirty="0" smtClean="0"/>
              <a:t>Zor yoluyla veya sevgi esirgeyerek denetlemek ergenleri yetişkinlerin isteklerine uygun davranışlara yöneltmek için kısa vadede geçerli gibi görünebilir. Ne var ki, bu tip denetim, onların yetişkinlerle özdeşleşmesini sağlamaz. Denetici kişinin yokluğunda, gençler kendi istekleri doğrultusunda davranacaklardır.</a:t>
            </a:r>
          </a:p>
          <a:p>
            <a:endParaRPr lang="tr-TR" dirty="0"/>
          </a:p>
        </p:txBody>
      </p:sp>
    </p:spTree>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smtClean="0"/>
              <a:t>Ne Yapılabilir?</a:t>
            </a:r>
            <a:endParaRPr lang="tr-TR" dirty="0"/>
          </a:p>
        </p:txBody>
      </p:sp>
      <p:sp>
        <p:nvSpPr>
          <p:cNvPr id="3" name="2 İçerik Yer Tutucusu"/>
          <p:cNvSpPr>
            <a:spLocks noGrp="1"/>
          </p:cNvSpPr>
          <p:nvPr>
            <p:ph idx="1"/>
          </p:nvPr>
        </p:nvSpPr>
        <p:spPr/>
        <p:txBody>
          <a:bodyPr/>
          <a:lstStyle/>
          <a:p>
            <a:r>
              <a:rPr lang="tr-TR" dirty="0" smtClean="0"/>
              <a:t>Yetişkinin, ergene, güven vermesi ve arlarındaki diyalogu en iyi biçimde sürdürmesi gerekir. Çocuk ve ergenlerin sadece yanlışlarını görüp hep bağırıp çağırmak yerine onların iyi yönlerini görüp, övüp teşvik etmek daha olumlu sonuçlar verebilir.</a:t>
            </a:r>
            <a:endParaRPr lang="tr-TR" dirty="0"/>
          </a:p>
        </p:txBody>
      </p:sp>
    </p:spTree>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smtClean="0"/>
              <a:t>Ne Yapılabilir?</a:t>
            </a:r>
            <a:endParaRPr lang="tr-TR" dirty="0"/>
          </a:p>
        </p:txBody>
      </p:sp>
      <p:sp>
        <p:nvSpPr>
          <p:cNvPr id="3" name="2 İçerik Yer Tutucusu"/>
          <p:cNvSpPr>
            <a:spLocks noGrp="1"/>
          </p:cNvSpPr>
          <p:nvPr>
            <p:ph idx="1"/>
          </p:nvPr>
        </p:nvSpPr>
        <p:spPr/>
        <p:txBody>
          <a:bodyPr/>
          <a:lstStyle/>
          <a:p>
            <a:r>
              <a:rPr lang="tr-TR" dirty="0" smtClean="0"/>
              <a:t>Ergenin tepkileri ve çelişkili davranışları karşısında soğukkanlı olunmalı, hoşgörülü davranılmalıdır.</a:t>
            </a:r>
          </a:p>
          <a:p>
            <a:r>
              <a:rPr lang="tr-TR" dirty="0" smtClean="0"/>
              <a:t>Kuşaklar arası çatışmaya meydan verilmemelidir.</a:t>
            </a:r>
          </a:p>
          <a:p>
            <a:r>
              <a:rPr lang="tr-TR" dirty="0" smtClean="0"/>
              <a:t>Ergen hiçbir zaman başkasının önünde eleştirilmemelidir.</a:t>
            </a:r>
            <a:endParaRPr lang="tr-TR" dirty="0"/>
          </a:p>
        </p:txBody>
      </p:sp>
    </p:spTree>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3"/>
          <p:cNvSpPr>
            <a:spLocks noGrp="1" noChangeArrowheads="1"/>
          </p:cNvSpPr>
          <p:nvPr>
            <p:ph idx="1"/>
          </p:nvPr>
        </p:nvSpPr>
        <p:spPr>
          <a:xfrm>
            <a:off x="395288" y="2133600"/>
            <a:ext cx="8435975" cy="4525963"/>
          </a:xfrm>
        </p:spPr>
        <p:txBody>
          <a:bodyPr/>
          <a:lstStyle/>
          <a:p>
            <a:pPr eaLnBrk="1" hangingPunct="1">
              <a:buFontTx/>
              <a:buNone/>
            </a:pPr>
            <a:r>
              <a:rPr lang="tr-TR" sz="8800" smtClean="0"/>
              <a:t>TEŞEKKÜRLER</a:t>
            </a:r>
          </a:p>
          <a:p>
            <a:pPr algn="ctr" eaLnBrk="1" hangingPunct="1">
              <a:buFontTx/>
              <a:buNone/>
            </a:pPr>
            <a:r>
              <a:rPr lang="tr-TR" sz="8800" smtClean="0">
                <a:sym typeface="Wingdings" pitchFamily="2" charset="2"/>
              </a:rPr>
              <a:t></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smtClean="0">
                <a:latin typeface="Times New Roman" pitchFamily="18" charset="0"/>
                <a:cs typeface="Times New Roman" pitchFamily="18" charset="0"/>
              </a:rPr>
              <a:t>GELİŞİM İLKELERİ</a:t>
            </a:r>
            <a:endParaRPr lang="tr-TR" dirty="0">
              <a:latin typeface="Times New Roman" pitchFamily="18" charset="0"/>
              <a:cs typeface="Times New Roman" pitchFamily="18" charset="0"/>
            </a:endParaRPr>
          </a:p>
        </p:txBody>
      </p:sp>
      <p:sp>
        <p:nvSpPr>
          <p:cNvPr id="3" name="2 İçerik Yer Tutucusu"/>
          <p:cNvSpPr>
            <a:spLocks noGrp="1"/>
          </p:cNvSpPr>
          <p:nvPr>
            <p:ph idx="1"/>
          </p:nvPr>
        </p:nvSpPr>
        <p:spPr/>
        <p:txBody>
          <a:bodyPr>
            <a:normAutofit fontScale="92500"/>
          </a:bodyPr>
          <a:lstStyle/>
          <a:p>
            <a:r>
              <a:rPr lang="tr-TR" dirty="0" smtClean="0">
                <a:latin typeface="Times New Roman" pitchFamily="18" charset="0"/>
                <a:cs typeface="Times New Roman" pitchFamily="18" charset="0"/>
              </a:rPr>
              <a:t>Gelişim kalıtım ve çevrenin etkileşimiyle gerçekleşir.</a:t>
            </a:r>
          </a:p>
          <a:p>
            <a:r>
              <a:rPr lang="tr-TR" dirty="0" smtClean="0">
                <a:latin typeface="Times New Roman" pitchFamily="18" charset="0"/>
                <a:cs typeface="Times New Roman" pitchFamily="18" charset="0"/>
              </a:rPr>
              <a:t>Gelişim sürekli bir oluşumdur ve aşamalar halinde gerçekleşir.</a:t>
            </a:r>
          </a:p>
          <a:p>
            <a:r>
              <a:rPr lang="tr-TR" dirty="0" smtClean="0">
                <a:latin typeface="Times New Roman" pitchFamily="18" charset="0"/>
                <a:cs typeface="Times New Roman" pitchFamily="18" charset="0"/>
              </a:rPr>
              <a:t>Gelişim bütünlük içinde gerçekleşir.</a:t>
            </a:r>
          </a:p>
          <a:p>
            <a:r>
              <a:rPr lang="tr-TR" dirty="0" smtClean="0">
                <a:latin typeface="Times New Roman" pitchFamily="18" charset="0"/>
                <a:cs typeface="Times New Roman" pitchFamily="18" charset="0"/>
              </a:rPr>
              <a:t>Gelişimin kendine özgü yönelimleri vardır.</a:t>
            </a:r>
          </a:p>
          <a:p>
            <a:r>
              <a:rPr lang="tr-TR" dirty="0" smtClean="0">
                <a:latin typeface="Times New Roman" pitchFamily="18" charset="0"/>
                <a:cs typeface="Times New Roman" pitchFamily="18" charset="0"/>
              </a:rPr>
              <a:t>Gelişim ardışık ve düzenli bir ilerleme ile olur.</a:t>
            </a:r>
          </a:p>
          <a:p>
            <a:r>
              <a:rPr lang="tr-TR" dirty="0" smtClean="0">
                <a:latin typeface="Times New Roman" pitchFamily="18" charset="0"/>
                <a:cs typeface="Times New Roman" pitchFamily="18" charset="0"/>
              </a:rPr>
              <a:t>Gelişimde bireysel ayrılıklar vardır.</a:t>
            </a:r>
          </a:p>
          <a:p>
            <a:endParaRPr lang="tr-TR"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smtClean="0">
                <a:latin typeface="Times New Roman" pitchFamily="18" charset="0"/>
                <a:cs typeface="Times New Roman" pitchFamily="18" charset="0"/>
              </a:rPr>
              <a:t>GELİŞİM DÖNEMLERİ</a:t>
            </a:r>
            <a:endParaRPr lang="tr-TR" dirty="0">
              <a:latin typeface="Times New Roman" pitchFamily="18" charset="0"/>
              <a:cs typeface="Times New Roman" pitchFamily="18" charset="0"/>
            </a:endParaRPr>
          </a:p>
        </p:txBody>
      </p:sp>
      <p:sp>
        <p:nvSpPr>
          <p:cNvPr id="3" name="2 İçerik Yer Tutucusu"/>
          <p:cNvSpPr>
            <a:spLocks noGrp="1"/>
          </p:cNvSpPr>
          <p:nvPr>
            <p:ph idx="1"/>
          </p:nvPr>
        </p:nvSpPr>
        <p:spPr/>
        <p:txBody>
          <a:bodyPr/>
          <a:lstStyle/>
          <a:p>
            <a:pPr marL="609600" indent="-609600">
              <a:buFont typeface="Wingdings" pitchFamily="2" charset="2"/>
              <a:buAutoNum type="arabicPeriod"/>
            </a:pPr>
            <a:r>
              <a:rPr lang="tr-TR" sz="2800" dirty="0" smtClean="0">
                <a:latin typeface="Times New Roman" pitchFamily="18" charset="0"/>
                <a:cs typeface="Times New Roman" pitchFamily="18" charset="0"/>
              </a:rPr>
              <a:t>Doğum Öncesi Dönem</a:t>
            </a:r>
          </a:p>
          <a:p>
            <a:pPr marL="609600" indent="-609600">
              <a:buFont typeface="Wingdings" pitchFamily="2" charset="2"/>
              <a:buAutoNum type="arabicPeriod"/>
            </a:pPr>
            <a:r>
              <a:rPr lang="tr-TR" sz="2800" dirty="0" smtClean="0">
                <a:latin typeface="Times New Roman" pitchFamily="18" charset="0"/>
                <a:cs typeface="Times New Roman" pitchFamily="18" charset="0"/>
              </a:rPr>
              <a:t>Doğum sonrası Dönem</a:t>
            </a:r>
          </a:p>
          <a:p>
            <a:pPr lvl="2"/>
            <a:r>
              <a:rPr lang="tr-TR" sz="2000" dirty="0" smtClean="0">
                <a:latin typeface="Times New Roman" pitchFamily="18" charset="0"/>
                <a:cs typeface="Times New Roman" pitchFamily="18" charset="0"/>
              </a:rPr>
              <a:t>Bebeklik dönemi</a:t>
            </a:r>
          </a:p>
          <a:p>
            <a:pPr lvl="2"/>
            <a:r>
              <a:rPr lang="tr-TR" sz="2000" dirty="0" smtClean="0">
                <a:latin typeface="Times New Roman" pitchFamily="18" charset="0"/>
                <a:cs typeface="Times New Roman" pitchFamily="18" charset="0"/>
              </a:rPr>
              <a:t>İlk çocukluk dönemi</a:t>
            </a:r>
          </a:p>
          <a:p>
            <a:pPr lvl="2"/>
            <a:r>
              <a:rPr lang="tr-TR" sz="2000" dirty="0" smtClean="0">
                <a:latin typeface="Times New Roman" pitchFamily="18" charset="0"/>
                <a:cs typeface="Times New Roman" pitchFamily="18" charset="0"/>
              </a:rPr>
              <a:t>Son çocukluk dönemi</a:t>
            </a:r>
          </a:p>
          <a:p>
            <a:pPr lvl="2"/>
            <a:r>
              <a:rPr lang="tr-TR" sz="2000" dirty="0" smtClean="0">
                <a:latin typeface="Times New Roman" pitchFamily="18" charset="0"/>
                <a:cs typeface="Times New Roman" pitchFamily="18" charset="0"/>
              </a:rPr>
              <a:t>Ergenlik dönemi</a:t>
            </a:r>
          </a:p>
          <a:p>
            <a:pPr lvl="2"/>
            <a:r>
              <a:rPr lang="tr-TR" sz="2000" dirty="0" smtClean="0">
                <a:latin typeface="Times New Roman" pitchFamily="18" charset="0"/>
                <a:cs typeface="Times New Roman" pitchFamily="18" charset="0"/>
              </a:rPr>
              <a:t>Genç yetişkinlik dönemi</a:t>
            </a:r>
          </a:p>
          <a:p>
            <a:pPr lvl="2"/>
            <a:r>
              <a:rPr lang="tr-TR" sz="2000" dirty="0" smtClean="0">
                <a:latin typeface="Times New Roman" pitchFamily="18" charset="0"/>
                <a:cs typeface="Times New Roman" pitchFamily="18" charset="0"/>
              </a:rPr>
              <a:t>Orta yetişkinlik dönemi</a:t>
            </a:r>
          </a:p>
          <a:p>
            <a:pPr lvl="2"/>
            <a:r>
              <a:rPr lang="tr-TR" sz="2000" dirty="0" smtClean="0">
                <a:latin typeface="Times New Roman" pitchFamily="18" charset="0"/>
                <a:cs typeface="Times New Roman" pitchFamily="18" charset="0"/>
              </a:rPr>
              <a:t>İleri yetişkinlik dönemi</a:t>
            </a:r>
          </a:p>
          <a:p>
            <a:pPr marL="609600" indent="-609600">
              <a:buFont typeface="Wingdings" pitchFamily="2" charset="2"/>
              <a:buNone/>
            </a:pPr>
            <a:endParaRPr lang="tr-TR" sz="2800" dirty="0" smtClean="0"/>
          </a:p>
          <a:p>
            <a:endParaRPr lang="tr-TR" dirty="0"/>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Gündönümü">
  <a:themeElements>
    <a:clrScheme name="Gündönümü">
      <a:dk1>
        <a:sysClr val="windowText" lastClr="000000"/>
      </a:dk1>
      <a:lt1>
        <a:sysClr val="window" lastClr="FFFFFF"/>
      </a:lt1>
      <a:dk2>
        <a:srgbClr val="4F271C"/>
      </a:dk2>
      <a:lt2>
        <a:srgbClr val="E7DEC9"/>
      </a:lt2>
      <a:accent1>
        <a:srgbClr val="3891A7"/>
      </a:accent1>
      <a:accent2>
        <a:srgbClr val="FEB80A"/>
      </a:accent2>
      <a:accent3>
        <a:srgbClr val="C32D2E"/>
      </a:accent3>
      <a:accent4>
        <a:srgbClr val="84AA33"/>
      </a:accent4>
      <a:accent5>
        <a:srgbClr val="964305"/>
      </a:accent5>
      <a:accent6>
        <a:srgbClr val="475A8D"/>
      </a:accent6>
      <a:hlink>
        <a:srgbClr val="8DC765"/>
      </a:hlink>
      <a:folHlink>
        <a:srgbClr val="AA8A14"/>
      </a:folHlink>
    </a:clrScheme>
    <a:fontScheme name="Gündönümü">
      <a:majorFont>
        <a:latin typeface="Gill Sans MT"/>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Gill Sans MT"/>
        <a:ea typeface=""/>
        <a:cs typeface=""/>
        <a:font script="Grek" typeface="Corbel"/>
        <a:font script="Cyrl" typeface="Corbel"/>
        <a:font script="Jpan" typeface="HGｺﾞｼｯｸE"/>
        <a:font script="Hang" typeface="HY엽서L"/>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Gündönümü">
      <a:fillStyleLst>
        <a:solidFill>
          <a:schemeClr val="phClr"/>
        </a:solidFill>
        <a:gradFill rotWithShape="1">
          <a:gsLst>
            <a:gs pos="0">
              <a:schemeClr val="phClr">
                <a:tint val="35000"/>
                <a:satMod val="253000"/>
              </a:schemeClr>
            </a:gs>
            <a:gs pos="50000">
              <a:schemeClr val="phClr">
                <a:tint val="42000"/>
                <a:satMod val="255000"/>
              </a:schemeClr>
            </a:gs>
            <a:gs pos="97000">
              <a:schemeClr val="phClr">
                <a:tint val="53000"/>
                <a:satMod val="260000"/>
              </a:schemeClr>
            </a:gs>
            <a:gs pos="100000">
              <a:schemeClr val="phClr">
                <a:tint val="56000"/>
                <a:satMod val="275000"/>
              </a:schemeClr>
            </a:gs>
          </a:gsLst>
          <a:path path="circle">
            <a:fillToRect l="50000" t="50000" r="50000" b="50000"/>
          </a:path>
        </a:gradFill>
        <a:gradFill rotWithShape="1">
          <a:gsLst>
            <a:gs pos="0">
              <a:schemeClr val="phClr">
                <a:tint val="92000"/>
                <a:satMod val="170000"/>
              </a:schemeClr>
            </a:gs>
            <a:gs pos="15000">
              <a:schemeClr val="phClr">
                <a:tint val="92000"/>
                <a:shade val="99000"/>
                <a:satMod val="170000"/>
              </a:schemeClr>
            </a:gs>
            <a:gs pos="62000">
              <a:schemeClr val="phClr">
                <a:tint val="96000"/>
                <a:shade val="80000"/>
                <a:satMod val="170000"/>
              </a:schemeClr>
            </a:gs>
            <a:gs pos="97000">
              <a:schemeClr val="phClr">
                <a:tint val="98000"/>
                <a:shade val="63000"/>
                <a:satMod val="170000"/>
              </a:schemeClr>
            </a:gs>
            <a:gs pos="100000">
              <a:schemeClr val="phClr">
                <a:shade val="62000"/>
                <a:satMod val="170000"/>
              </a:schemeClr>
            </a:gs>
          </a:gsLst>
          <a:path path="circle">
            <a:fillToRect l="50000" t="50000" r="50000" b="50000"/>
          </a:path>
        </a:gradFill>
      </a:fillStyleLst>
      <a:lnStyleLst>
        <a:ln w="9525" cap="flat" cmpd="sng" algn="ctr">
          <a:solidFill>
            <a:schemeClr val="phClr"/>
          </a:solidFill>
          <a:prstDash val="solid"/>
        </a:ln>
        <a:ln w="25400" cap="flat" cmpd="sng" algn="ctr">
          <a:solidFill>
            <a:schemeClr val="phClr"/>
          </a:solidFill>
          <a:prstDash val="solid"/>
        </a:ln>
        <a:ln w="25400" cap="flat" cmpd="sng" algn="ctr">
          <a:solidFill>
            <a:schemeClr val="phClr"/>
          </a:solidFill>
          <a:prstDash val="solid"/>
        </a:ln>
      </a:lnStyleLst>
      <a:effectStyleLst>
        <a:effectStyle>
          <a:effectLst>
            <a:outerShdw blurRad="63500" dist="25400" dir="5400000" rotWithShape="0">
              <a:srgbClr val="000000">
                <a:alpha val="43137"/>
              </a:srgbClr>
            </a:outerShdw>
          </a:effectLst>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8700000"/>
            </a:lightRig>
          </a:scene3d>
          <a:sp3d contourW="12700">
            <a:bevelT w="0" h="0"/>
            <a:contourClr>
              <a:schemeClr val="phClr">
                <a:shade val="80000"/>
              </a:schemeClr>
            </a:contourClr>
          </a:sp3d>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5400000"/>
            </a:lightRig>
          </a:scene3d>
          <a:sp3d contourW="12700">
            <a:bevelT w="25400" h="50800" prst="angle"/>
            <a:contourClr>
              <a:schemeClr val="phClr"/>
            </a:contourClr>
          </a:sp3d>
        </a:effectStyle>
      </a:effectStyleLst>
      <a:bgFillStyleLst>
        <a:solidFill>
          <a:schemeClr val="phClr"/>
        </a:solidFill>
        <a:gradFill rotWithShape="1">
          <a:gsLst>
            <a:gs pos="0">
              <a:schemeClr val="phClr">
                <a:tint val="60000"/>
                <a:satMod val="355000"/>
              </a:schemeClr>
            </a:gs>
            <a:gs pos="40000">
              <a:schemeClr val="phClr">
                <a:tint val="85000"/>
                <a:satMod val="320000"/>
              </a:schemeClr>
            </a:gs>
            <a:gs pos="100000">
              <a:schemeClr val="phClr">
                <a:shade val="55000"/>
                <a:satMod val="300000"/>
              </a:schemeClr>
            </a:gs>
          </a:gsLst>
          <a:path path="circle">
            <a:fillToRect l="-24500" t="-20000" r="124500" b="120000"/>
          </a:path>
        </a:gradFill>
        <a:blipFill>
          <a:blip xmlns:r="http://schemas.openxmlformats.org/officeDocument/2006/relationships" r:embed="rId1">
            <a:duotone>
              <a:schemeClr val="phClr">
                <a:shade val="9000"/>
                <a:satMod val="300000"/>
              </a:schemeClr>
              <a:schemeClr val="phClr">
                <a:tint val="90000"/>
                <a:satMod val="225000"/>
              </a:schemeClr>
            </a:duotone>
          </a:blip>
          <a:tile tx="0" ty="0" sx="90000" sy="90000" flip="xy" algn="tl"/>
        </a:blipFill>
      </a:bgFillStyleLst>
    </a:fmtScheme>
  </a:themeElements>
  <a:objectDefaults/>
  <a:extraClrSchemeLst/>
</a:theme>
</file>

<file path=ppt/theme/theme2.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Solstice</Template>
  <TotalTime>332</TotalTime>
  <Words>4621</Words>
  <Application>Microsoft Office PowerPoint</Application>
  <PresentationFormat>Ekran Gösterisi (4:3)</PresentationFormat>
  <Paragraphs>458</Paragraphs>
  <Slides>74</Slides>
  <Notes>24</Notes>
  <HiddenSlides>0</HiddenSlides>
  <MMClips>0</MMClips>
  <ScaleCrop>false</ScaleCrop>
  <HeadingPairs>
    <vt:vector size="6" baseType="variant">
      <vt:variant>
        <vt:lpstr>Kullanılan Yazı Tipleri</vt:lpstr>
      </vt:variant>
      <vt:variant>
        <vt:i4>6</vt:i4>
      </vt:variant>
      <vt:variant>
        <vt:lpstr>Tema</vt:lpstr>
      </vt:variant>
      <vt:variant>
        <vt:i4>1</vt:i4>
      </vt:variant>
      <vt:variant>
        <vt:lpstr>Slayt Başlıkları</vt:lpstr>
      </vt:variant>
      <vt:variant>
        <vt:i4>74</vt:i4>
      </vt:variant>
    </vt:vector>
  </HeadingPairs>
  <TitlesOfParts>
    <vt:vector size="81" baseType="lpstr">
      <vt:lpstr>Calibri</vt:lpstr>
      <vt:lpstr>Gill Sans MT</vt:lpstr>
      <vt:lpstr>Times New Roman</vt:lpstr>
      <vt:lpstr>Verdana</vt:lpstr>
      <vt:lpstr>Wingdings</vt:lpstr>
      <vt:lpstr>Wingdings 2</vt:lpstr>
      <vt:lpstr>Gündönümü</vt:lpstr>
      <vt:lpstr>ÇOCUK VE ERGENLERDE DİNİ GELİŞİM</vt:lpstr>
      <vt:lpstr>YETİŞKİN DİN EĞİTİMİ</vt:lpstr>
      <vt:lpstr>YETİŞKİN DİN EĞİTİMİ</vt:lpstr>
      <vt:lpstr>İNSANIN SEKİZ ÇAĞI</vt:lpstr>
      <vt:lpstr>TEMEL KAVRAMLAR Çocuk</vt:lpstr>
      <vt:lpstr>TEMEL KAVRAMLAR Ergen</vt:lpstr>
      <vt:lpstr>TEMEL KAVRAMLAR Gelişim</vt:lpstr>
      <vt:lpstr>GELİŞİM İLKELERİ</vt:lpstr>
      <vt:lpstr>GELİŞİM DÖNEMLERİ</vt:lpstr>
      <vt:lpstr>İlk Çocukluk Döneminin Genel Özellikleri</vt:lpstr>
      <vt:lpstr>Son Çocukluk Döneminin Genel Özellikleri</vt:lpstr>
      <vt:lpstr>Erinlik Döneminin Genel Özellikleri</vt:lpstr>
      <vt:lpstr>İlk ve Son Ergenlik Döneminin Genel Özellikleri I</vt:lpstr>
      <vt:lpstr>İlk ve Son Ergenlik Döneminin Genel Özellikleri II</vt:lpstr>
      <vt:lpstr>ERGENLİK DÖNEMİ PSİKOLOJİSİ</vt:lpstr>
      <vt:lpstr>ERGENLİK DÖNEMİ PSİKOLOJİSİ</vt:lpstr>
      <vt:lpstr>ERGENLİK DÖNEMİ PSİKOLOJİSİ</vt:lpstr>
      <vt:lpstr>ERGENLİK DÖNEMİ PSİKOLOJİSİ</vt:lpstr>
      <vt:lpstr>ERGENLİK DÖNEMİ PSİKOLOJİSİ</vt:lpstr>
      <vt:lpstr>ERGENLİK DÖNEMİ PSİKOLOJİSİ</vt:lpstr>
      <vt:lpstr>ERGENLİK DÖNEMİ PSİKOLOJİSİ</vt:lpstr>
      <vt:lpstr>Ergenlerdeki Temel Düşünceler Ben merkezci düşünce, gözükaralık ve delikanlılık</vt:lpstr>
      <vt:lpstr>Ergenlerdeki Temel Düşünceler Farklı, Biricik, Özel Olmak</vt:lpstr>
      <vt:lpstr>Özetle Ergenler</vt:lpstr>
      <vt:lpstr>Ne değildir?</vt:lpstr>
      <vt:lpstr>ERGENLİK DÖNEMİNDE ÇEVRE FAKTÖRÜ</vt:lpstr>
      <vt:lpstr>ERGENLİK DÖNEMİNDE ÇEVRE FAKTÖRÜ</vt:lpstr>
      <vt:lpstr>ERGENLİK DÖNEMİNDE ÇEVRE FAKTÖRÜ</vt:lpstr>
      <vt:lpstr>ERGENLİK DÖNEMİNDE ÇEVRE FAKTÖRÜ</vt:lpstr>
      <vt:lpstr>ERGENLİK DÖNEMİNDE ÇEVRE FAKTÖRÜ</vt:lpstr>
      <vt:lpstr>ERGENLİK DÖNEMİNDE ÇEVRE FAKTÖRÜ</vt:lpstr>
      <vt:lpstr>ERGENLİK DÖNEMİNDE ÇEVRE FAKTÖRÜ</vt:lpstr>
      <vt:lpstr>ERGENLİK DÖNEMİNDE ÇEVRE FAKTÖRÜ</vt:lpstr>
      <vt:lpstr>ERGENLİK DÖNEMİNDE ÇEVRE FAKTÖRÜ</vt:lpstr>
      <vt:lpstr>ERGENLİK DÖNEMİNDE ÇEVRE FAKTÖRÜ</vt:lpstr>
      <vt:lpstr>ERGENLERLE ETKİLİ İLETİŞİM Doğru İletişim kurun</vt:lpstr>
      <vt:lpstr>Ergenlerle Hatalı İletişim</vt:lpstr>
      <vt:lpstr>ERGENLERLE ETKİLİ İLETİŞİM</vt:lpstr>
      <vt:lpstr>ERGENLERLE ETKİLİ İLETİŞİM</vt:lpstr>
      <vt:lpstr>ERGENLERLE ETKİLİ İLETİŞİM</vt:lpstr>
      <vt:lpstr>Ergenlerde sık görülen problemler</vt:lpstr>
      <vt:lpstr>Çocukluk Dönemi Dini Gelişim Özellikleri</vt:lpstr>
      <vt:lpstr>Ergenlik Dönemi Dini Gelişim Özellikleri</vt:lpstr>
      <vt:lpstr>Dini Şüphe ve Çatışmaların Sebepleri I</vt:lpstr>
      <vt:lpstr>Dini Şüphe ve Çatışmaların Sebepleri II</vt:lpstr>
      <vt:lpstr>ERGENLİK DÖNEMİ DİNİ GELİŞİMİNDE AYIRICI ÖZELİLKLER Şüphe</vt:lpstr>
      <vt:lpstr>Şüphe</vt:lpstr>
      <vt:lpstr>Şüphe</vt:lpstr>
      <vt:lpstr>Ergenlik Dönemi Dini Gelişiminde Ayırıcı Özellikler  Çelişki ve Çatışmalar</vt:lpstr>
      <vt:lpstr>Çelişki ve Çatışmalar</vt:lpstr>
      <vt:lpstr>Çelişki ve Çatışmalar</vt:lpstr>
      <vt:lpstr>Çelişki ve Çatışmalar</vt:lpstr>
      <vt:lpstr>Çelişki ve Çatışmalar</vt:lpstr>
      <vt:lpstr>Çelişki ve Çatışmalar</vt:lpstr>
      <vt:lpstr>Çelişki ve Çatışmalar Din ergenlik döneminde gencin en az üç ihtiyacını karşılamalıdır.</vt:lpstr>
      <vt:lpstr>Çelişki ve Çatışmalar Din ergenlik döneminde gencin en az üç ihtiyacını karşılamalıdır.</vt:lpstr>
      <vt:lpstr>Çelişki ve Çatışmalar Din ergenlik döneminde gencin en az üç ihtiyacını karşılamalıdır.</vt:lpstr>
      <vt:lpstr>Ergenlik Dönemi Dini Gelişiminde Belirleyici Faktörler Bilişsel Faktörler</vt:lpstr>
      <vt:lpstr>Bilişsel Faktörler</vt:lpstr>
      <vt:lpstr>Bilişsel Faktörler</vt:lpstr>
      <vt:lpstr>Ergenlik Dönemi Dini Gelişiminde Belirleici Faktörler Sosyal Faktörler</vt:lpstr>
      <vt:lpstr>Sosyal Faktörler</vt:lpstr>
      <vt:lpstr>Sosyal Faktörler</vt:lpstr>
      <vt:lpstr>Ergenlik Dönemi Dini Gelişiminde Belirleyici Faktörler Kişisel Faktörler</vt:lpstr>
      <vt:lpstr>Kişisel Faktörler</vt:lpstr>
      <vt:lpstr>Ergenlik Dönemi Dini Gelişimde Belirleyici Faktörler (Özet)</vt:lpstr>
      <vt:lpstr>Dini İnanç ve Tutumların Netleşmesi</vt:lpstr>
      <vt:lpstr>ERGENLİK DÖNEMİ DİNİ EĞİTİM</vt:lpstr>
      <vt:lpstr>ERGENLİK DÖNEMİ DİN EĞİTİMİ</vt:lpstr>
      <vt:lpstr>ERGENLİK DÖNEMİ DİN EĞİTİMİ</vt:lpstr>
      <vt:lpstr>Ne Yapılabilir? İyi İletişim: Hoşgörü, Anlayış ve Sabır</vt:lpstr>
      <vt:lpstr>Ne Yapılabilir?</vt:lpstr>
      <vt:lpstr>Ne Yapılabilir?</vt:lpstr>
      <vt:lpstr>PowerPoint Sunusu</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ÇOCUK VE ERGENLERDE DİNİ GELİŞİM</dc:title>
  <dc:creator>410</dc:creator>
  <cp:lastModifiedBy>USER</cp:lastModifiedBy>
  <cp:revision>23</cp:revision>
  <dcterms:created xsi:type="dcterms:W3CDTF">2014-05-24T15:21:32Z</dcterms:created>
  <dcterms:modified xsi:type="dcterms:W3CDTF">2019-06-14T13:35:23Z</dcterms:modified>
</cp:coreProperties>
</file>